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handoutMasterIdLst>
    <p:handoutMasterId r:id="rId37"/>
  </p:handoutMasterIdLst>
  <p:sldIdLst>
    <p:sldId id="272" r:id="rId2"/>
    <p:sldId id="304" r:id="rId3"/>
    <p:sldId id="350" r:id="rId4"/>
    <p:sldId id="340" r:id="rId5"/>
    <p:sldId id="291" r:id="rId6"/>
    <p:sldId id="334" r:id="rId7"/>
    <p:sldId id="327" r:id="rId8"/>
    <p:sldId id="349" r:id="rId9"/>
    <p:sldId id="347" r:id="rId10"/>
    <p:sldId id="328" r:id="rId11"/>
    <p:sldId id="329" r:id="rId12"/>
    <p:sldId id="332" r:id="rId13"/>
    <p:sldId id="333" r:id="rId14"/>
    <p:sldId id="335" r:id="rId15"/>
    <p:sldId id="336" r:id="rId16"/>
    <p:sldId id="337" r:id="rId17"/>
    <p:sldId id="348" r:id="rId18"/>
    <p:sldId id="338" r:id="rId19"/>
    <p:sldId id="339" r:id="rId20"/>
    <p:sldId id="341" r:id="rId21"/>
    <p:sldId id="342" r:id="rId22"/>
    <p:sldId id="306" r:id="rId23"/>
    <p:sldId id="343" r:id="rId24"/>
    <p:sldId id="345" r:id="rId25"/>
    <p:sldId id="344" r:id="rId26"/>
    <p:sldId id="308" r:id="rId27"/>
    <p:sldId id="266" r:id="rId28"/>
    <p:sldId id="346" r:id="rId29"/>
    <p:sldId id="298" r:id="rId30"/>
    <p:sldId id="310" r:id="rId31"/>
    <p:sldId id="299" r:id="rId32"/>
    <p:sldId id="301" r:id="rId33"/>
    <p:sldId id="351" r:id="rId34"/>
    <p:sldId id="330" r:id="rId3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 Burke" initials="jb" lastIdx="1" clrIdx="0">
    <p:extLst/>
  </p:cmAuthor>
  <p:cmAuthor id="2" name="Jeff Burke" initials="jb [2]" lastIdx="0" clrIdx="1">
    <p:extLst/>
  </p:cmAuthor>
  <p:cmAuthor id="3" name="Jeff Burke" initials="jb [3]" lastIdx="1" clrIdx="2">
    <p:extLst/>
  </p:cmAuthor>
  <p:cmAuthor id="4" name="Jeff Burke" initials="jb [4]" lastIdx="1" clrIdx="3">
    <p:extLst/>
  </p:cmAuthor>
  <p:cmAuthor id="5" name="Jeff Burke" initials="jb [5]" lastIdx="1" clrIdx="4">
    <p:extLst/>
  </p:cmAuthor>
  <p:cmAuthor id="6" name="Jeff Burke" initials="jb [6]" lastIdx="1" clrIdx="5">
    <p:extLst/>
  </p:cmAuthor>
  <p:cmAuthor id="7" name="Jeff Burke" initials="jb [7]" lastIdx="1" clrIdx="6">
    <p:extLst/>
  </p:cmAuthor>
  <p:cmAuthor id="8" name="Jeff Burke" initials="jb [8]" lastIdx="1" clrIdx="7">
    <p:extLst/>
  </p:cmAuthor>
  <p:cmAuthor id="9" name="Jeff Burke" initials="jb [9]" lastIdx="1" clrIdx="8">
    <p:extLst/>
  </p:cmAuthor>
  <p:cmAuthor id="10" name="Jeff Burke" initials="jb [10]" lastIdx="1" clrIdx="9">
    <p:extLst/>
  </p:cmAuthor>
  <p:cmAuthor id="11" name="Jeff Burke" initials="jb [11]" lastIdx="1" clrIdx="10">
    <p:extLst/>
  </p:cmAuthor>
  <p:cmAuthor id="12" name="Jeff Burke" initials="jb [12]" lastIdx="1" clrIdx="11">
    <p:extLst/>
  </p:cmAuthor>
  <p:cmAuthor id="13" name="Jeff Burke" initials="jb [13]" lastIdx="1" clrIdx="12">
    <p:extLst/>
  </p:cmAuthor>
  <p:cmAuthor id="14" name="Jeff Burke" initials="jb [14]" lastIdx="1" clrIdx="13">
    <p:extLst/>
  </p:cmAuthor>
  <p:cmAuthor id="15" name="Jeff Burke" initials="jb [15]" lastIdx="1" clrIdx="14">
    <p:extLst/>
  </p:cmAuthor>
  <p:cmAuthor id="16" name="Jeff Burke" initials="jb [16]" lastIdx="1" clrIdx="15">
    <p:extLst/>
  </p:cmAuthor>
  <p:cmAuthor id="17" name="Jeff Burke" initials="jb [17]" lastIdx="1" clrIdx="16">
    <p:extLst/>
  </p:cmAuthor>
  <p:cmAuthor id="18" name="Jeff Burke" initials="jb [18]" lastIdx="1" clrIdx="17">
    <p:extLst/>
  </p:cmAuthor>
  <p:cmAuthor id="19" name="Jeff Burke" initials="jb [19]" lastIdx="1" clrIdx="18">
    <p:extLst/>
  </p:cmAuthor>
  <p:cmAuthor id="20" name="Jeff Burke" initials="jb [20]" lastIdx="2" clrIdx="19">
    <p:extLst/>
  </p:cmAuthor>
  <p:cmAuthor id="21" name="Jeff Burke" initials="jb [21]" lastIdx="2" clrIdx="20">
    <p:extLst/>
  </p:cmAuthor>
  <p:cmAuthor id="22" name="Jeff Burke" initials="jb [22]" lastIdx="1" clrIdx="21">
    <p:extLst/>
  </p:cmAuthor>
  <p:cmAuthor id="23" name="Jeff Burke" initials="jb [23]" lastIdx="1" clrIdx="22">
    <p:extLst/>
  </p:cmAuthor>
  <p:cmAuthor id="24" name="Jeff Burke" initials="jb [24]" lastIdx="1" clrIdx="23">
    <p:extLst/>
  </p:cmAuthor>
  <p:cmAuthor id="25" name="Zhehao Wang" initials="" lastIdx="3" clrIdx="24"/>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450" autoAdjust="0"/>
    <p:restoredTop sz="81997" autoAdjust="0"/>
  </p:normalViewPr>
  <p:slideViewPr>
    <p:cSldViewPr snapToGrid="0" snapToObjects="1">
      <p:cViewPr>
        <p:scale>
          <a:sx n="64" d="100"/>
          <a:sy n="64" d="100"/>
        </p:scale>
        <p:origin x="-2072" y="-296"/>
      </p:cViewPr>
      <p:guideLst>
        <p:guide orient="horz" pos="2160"/>
        <p:guide pos="2880"/>
      </p:guideLst>
    </p:cSldViewPr>
  </p:slideViewPr>
  <p:outlineViewPr>
    <p:cViewPr>
      <p:scale>
        <a:sx n="33" d="100"/>
        <a:sy n="33" d="100"/>
      </p:scale>
      <p:origin x="0" y="1624"/>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handoutMaster" Target="handoutMasters/handoutMaster1.xml"/><Relationship Id="rId38" Type="http://schemas.openxmlformats.org/officeDocument/2006/relationships/printerSettings" Target="printerSettings/printerSettings1.bin"/><Relationship Id="rId39" Type="http://schemas.openxmlformats.org/officeDocument/2006/relationships/commentAuthors" Target="commentAuthors.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D38FA1E-E02C-034F-A028-8F9D3BC06E8D}" type="datetimeFigureOut">
              <a:rPr lang="en-US" smtClean="0"/>
              <a:t>1/29/17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8C3BAFC-8BDA-B24C-B5BD-EF55171538D5}" type="slidenum">
              <a:rPr lang="en-US" smtClean="0"/>
              <a:t>‹#›</a:t>
            </a:fld>
            <a:endParaRPr lang="en-US"/>
          </a:p>
        </p:txBody>
      </p:sp>
    </p:spTree>
    <p:extLst>
      <p:ext uri="{BB962C8B-B14F-4D97-AF65-F5344CB8AC3E}">
        <p14:creationId xmlns:p14="http://schemas.microsoft.com/office/powerpoint/2010/main" val="1788156973"/>
      </p:ext>
    </p:extLst>
  </p:cSld>
  <p:clrMap bg1="lt1" tx1="dk1" bg2="lt2" tx2="dk2" accent1="accent1" accent2="accent2" accent3="accent3" accent4="accent4" accent5="accent5" accent6="accent6" hlink="hlink" folHlink="folHlink"/>
  <p:hf hdr="0" ftr="0" dt="0"/>
</p:handoutMaster>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9363FB-F37C-F64A-89C5-A5A2DC986825}" type="datetimeFigureOut">
              <a:rPr lang="en-US" smtClean="0"/>
              <a:t>1/29/17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E1AC67-E8C9-DF4C-BC2A-1E57AC0B4F96}" type="slidenum">
              <a:rPr lang="en-US" smtClean="0"/>
              <a:t>‹#›</a:t>
            </a:fld>
            <a:endParaRPr lang="en-US"/>
          </a:p>
        </p:txBody>
      </p:sp>
    </p:spTree>
    <p:extLst>
      <p:ext uri="{BB962C8B-B14F-4D97-AF65-F5344CB8AC3E}">
        <p14:creationId xmlns:p14="http://schemas.microsoft.com/office/powerpoint/2010/main" val="166866203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a:t>
            </a:r>
            <a:r>
              <a:rPr lang="en-US" baseline="0" dirty="0" smtClean="0"/>
              <a:t> with a different name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How is “home network” bootstrapped? Or at least what are assumed initial conditions? </a:t>
            </a:r>
            <a:endParaRPr lang="en-US" dirty="0" smtClean="0"/>
          </a:p>
          <a:p>
            <a:r>
              <a:rPr lang="en-US" dirty="0" smtClean="0"/>
              <a:t>Trust model</a:t>
            </a:r>
            <a:r>
              <a:rPr lang="en-US" baseline="0" dirty="0" smtClean="0"/>
              <a:t> </a:t>
            </a:r>
            <a:r>
              <a:rPr lang="en-US" dirty="0" smtClean="0"/>
              <a:t>assumption: th</a:t>
            </a:r>
            <a:r>
              <a:rPr lang="en-US" baseline="0" dirty="0" smtClean="0"/>
              <a:t>e existence of a trust anchor (which could delegate to others forming a chain, but not directly implemented in framework), </a:t>
            </a:r>
          </a:p>
          <a:p>
            <a:r>
              <a:rPr lang="en-US" baseline="0" dirty="0" smtClean="0"/>
              <a:t>Bootstrap assumption: mutual knowledge of a shared secret, name of the device to be added. (both are manually put in to the gateway / controller)</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offer simple definition of “bootstrap”?</a:t>
            </a:r>
            <a:endParaRPr lang="en-US" dirty="0" smtClean="0"/>
          </a:p>
          <a:p>
            <a:r>
              <a:rPr lang="en-US" dirty="0" smtClean="0"/>
              <a:t>Adding a new device to the</a:t>
            </a:r>
            <a:r>
              <a:rPr lang="en-US" baseline="0" dirty="0" smtClean="0"/>
              <a:t> network, using it for some applications and making sure it’s publishing data that is verifiable, or verifying data published by other devices correctly </a:t>
            </a:r>
            <a:endParaRPr lang="en-US" dirty="0" smtClean="0"/>
          </a:p>
          <a:p>
            <a:endParaRPr lang="en-US" dirty="0" smtClean="0"/>
          </a:p>
          <a:p>
            <a:r>
              <a:rPr lang="en-US" dirty="0" smtClean="0"/>
              <a:t>Two-step</a:t>
            </a:r>
            <a:r>
              <a:rPr lang="en-US" baseline="0" dirty="0" smtClean="0"/>
              <a:t> bootstrap: adding device to the home network (arrow 1 in last slide’s pic), and authorizing the device as a consumer / producer in an application (arrow 2 in last slide’s pic)</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12</a:t>
            </a:fld>
            <a:endParaRPr lang="en-US"/>
          </a:p>
        </p:txBody>
      </p:sp>
    </p:spTree>
    <p:extLst>
      <p:ext uri="{BB962C8B-B14F-4D97-AF65-F5344CB8AC3E}">
        <p14:creationId xmlns:p14="http://schemas.microsoft.com/office/powerpoint/2010/main" val="28270843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top:</a:t>
            </a:r>
            <a:r>
              <a:rPr lang="en-US" baseline="0" dirty="0" smtClean="0"/>
              <a:t> bootstrap step 1 - add device </a:t>
            </a:r>
          </a:p>
          <a:p>
            <a:r>
              <a:rPr lang="en-US" baseline="0" dirty="0" smtClean="0"/>
              <a:t>Figure bottom: bootstrap step 2 – consumer / producer authorization</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13</a:t>
            </a:fld>
            <a:endParaRPr lang="en-US"/>
          </a:p>
        </p:txBody>
      </p:sp>
    </p:spTree>
    <p:extLst>
      <p:ext uri="{BB962C8B-B14F-4D97-AF65-F5344CB8AC3E}">
        <p14:creationId xmlns:p14="http://schemas.microsoft.com/office/powerpoint/2010/main" val="11496633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14</a:t>
            </a:fld>
            <a:endParaRPr lang="en-US"/>
          </a:p>
        </p:txBody>
      </p:sp>
    </p:spTree>
    <p:extLst>
      <p:ext uri="{BB962C8B-B14F-4D97-AF65-F5344CB8AC3E}">
        <p14:creationId xmlns:p14="http://schemas.microsoft.com/office/powerpoint/2010/main" val="666395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sz="1200" dirty="0" smtClean="0">
                <a:solidFill>
                  <a:srgbClr val="FF0000"/>
                </a:solidFill>
              </a:rPr>
              <a:t>JB: Are these persistent subscriptions?</a:t>
            </a:r>
          </a:p>
          <a:p>
            <a:pPr marL="0" indent="0">
              <a:buFont typeface="Arial"/>
              <a:buNone/>
            </a:pPr>
            <a:r>
              <a:rPr lang="en-US" sz="1200" dirty="0" smtClean="0">
                <a:solidFill>
                  <a:srgbClr val="FF0000"/>
                </a:solidFill>
              </a:rPr>
              <a:t>Up</a:t>
            </a:r>
            <a:r>
              <a:rPr lang="en-US" sz="1200" baseline="0" dirty="0" smtClean="0">
                <a:solidFill>
                  <a:srgbClr val="FF0000"/>
                </a:solidFill>
              </a:rPr>
              <a:t> to application. First define persistency? Under my assumed definition, persistency would require additional mechanism in apps built on top of the framework.</a:t>
            </a:r>
            <a:endParaRPr lang="en-US" sz="1200" dirty="0" smtClean="0">
              <a:solidFill>
                <a:srgbClr val="FF0000"/>
              </a:solidFill>
            </a:endParaRPr>
          </a:p>
          <a:p>
            <a:pPr marL="0" indent="0">
              <a:buFont typeface="Arial"/>
              <a:buNone/>
            </a:pPr>
            <a:endParaRPr lang="en-US" sz="1200" dirty="0" smtClean="0">
              <a:solidFill>
                <a:srgbClr val="FF0000"/>
              </a:solidFill>
            </a:endParaRPr>
          </a:p>
          <a:p>
            <a:pPr marL="0" indent="0">
              <a:buFont typeface="Arial"/>
              <a:buNone/>
            </a:pPr>
            <a:r>
              <a:rPr lang="en-US" sz="1200" dirty="0" smtClean="0">
                <a:solidFill>
                  <a:srgbClr val="FF0000"/>
                </a:solidFill>
              </a:rPr>
              <a:t>JB: Reliable? </a:t>
            </a:r>
          </a:p>
          <a:p>
            <a:pPr marL="0" indent="0">
              <a:buFont typeface="Arial"/>
              <a:buNone/>
            </a:pPr>
            <a:r>
              <a:rPr lang="en-US" sz="1200" dirty="0" smtClean="0">
                <a:solidFill>
                  <a:srgbClr val="FF0000"/>
                </a:solidFill>
              </a:rPr>
              <a:t>Technically,</a:t>
            </a:r>
            <a:r>
              <a:rPr lang="en-US" sz="1200" baseline="0" dirty="0" smtClean="0">
                <a:solidFill>
                  <a:srgbClr val="FF0000"/>
                </a:solidFill>
              </a:rPr>
              <a:t> reliability in TCP’s sense, no: out of 3 elements of reliable delivery we have 2: uniquely identifiable data and </a:t>
            </a:r>
            <a:r>
              <a:rPr lang="en-US" sz="1200" baseline="0" dirty="0" err="1" smtClean="0">
                <a:solidFill>
                  <a:srgbClr val="FF0000"/>
                </a:solidFill>
              </a:rPr>
              <a:t>retrx</a:t>
            </a:r>
            <a:r>
              <a:rPr lang="en-US" sz="1200" baseline="0" dirty="0" smtClean="0">
                <a:solidFill>
                  <a:srgbClr val="FF0000"/>
                </a:solidFill>
              </a:rPr>
              <a:t> timers, but we technically don’t have positive ACK for each data</a:t>
            </a:r>
          </a:p>
        </p:txBody>
      </p:sp>
      <p:sp>
        <p:nvSpPr>
          <p:cNvPr id="4" name="Slide Number Placeholder 3"/>
          <p:cNvSpPr>
            <a:spLocks noGrp="1"/>
          </p:cNvSpPr>
          <p:nvPr>
            <p:ph type="sldNum" sz="quarter" idx="10"/>
          </p:nvPr>
        </p:nvSpPr>
        <p:spPr/>
        <p:txBody>
          <a:bodyPr/>
          <a:lstStyle/>
          <a:p>
            <a:fld id="{45E1AC67-E8C9-DF4C-BC2A-1E57AC0B4F96}" type="slidenum">
              <a:rPr lang="en-US" smtClean="0"/>
              <a:t>16</a:t>
            </a:fld>
            <a:endParaRPr lang="en-US"/>
          </a:p>
        </p:txBody>
      </p:sp>
    </p:spTree>
    <p:extLst>
      <p:ext uri="{BB962C8B-B14F-4D97-AF65-F5344CB8AC3E}">
        <p14:creationId xmlns:p14="http://schemas.microsoft.com/office/powerpoint/2010/main" val="40389156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What naming and trust relationships must constrained devices and helpers have?</a:t>
            </a:r>
          </a:p>
          <a:p>
            <a:r>
              <a:rPr lang="en-US" dirty="0" smtClean="0"/>
              <a:t>Trust relationship</a:t>
            </a:r>
            <a:r>
              <a:rPr lang="en-US" baseline="0" dirty="0" smtClean="0"/>
              <a:t> </a:t>
            </a:r>
            <a:r>
              <a:rPr lang="en-US" dirty="0" smtClean="0"/>
              <a:t>assumption</a:t>
            </a:r>
            <a:r>
              <a:rPr lang="en-US" baseline="0" dirty="0" smtClean="0"/>
              <a:t> </a:t>
            </a:r>
            <a:r>
              <a:rPr lang="en-US" dirty="0" smtClean="0"/>
              <a:t>is given in slides:</a:t>
            </a:r>
            <a:r>
              <a:rPr lang="en-US" baseline="0" dirty="0" smtClean="0"/>
              <a:t> </a:t>
            </a:r>
            <a:r>
              <a:rPr lang="en-US" dirty="0" smtClean="0"/>
              <a:t>shared</a:t>
            </a:r>
            <a:r>
              <a:rPr lang="en-US" baseline="0" dirty="0" smtClean="0"/>
              <a:t> secret established offline</a:t>
            </a:r>
          </a:p>
          <a:p>
            <a:r>
              <a:rPr lang="en-US" baseline="0" dirty="0" smtClean="0"/>
              <a:t>Naming relationship: actually not reflected. As of now it’s technically optional for constrained devices to use a named-data abstraction. The semantic between them is like: helper can trust constrained device no matter what the latter’s name is, as long as the key-exchange is signed by the expected HMAC key, and vice-versa</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18</a:t>
            </a:fld>
            <a:endParaRPr lang="en-US"/>
          </a:p>
        </p:txBody>
      </p:sp>
    </p:spTree>
    <p:extLst>
      <p:ext uri="{BB962C8B-B14F-4D97-AF65-F5344CB8AC3E}">
        <p14:creationId xmlns:p14="http://schemas.microsoft.com/office/powerpoint/2010/main" val="13118222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19</a:t>
            </a:fld>
            <a:endParaRPr lang="en-US"/>
          </a:p>
        </p:txBody>
      </p:sp>
    </p:spTree>
    <p:extLst>
      <p:ext uri="{BB962C8B-B14F-4D97-AF65-F5344CB8AC3E}">
        <p14:creationId xmlns:p14="http://schemas.microsoft.com/office/powerpoint/2010/main" val="10180387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a:t>
            </a:r>
            <a:r>
              <a:rPr lang="en-US" baseline="0" dirty="0" smtClean="0"/>
              <a:t> with a different name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20</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22</a:t>
            </a:fld>
            <a:endParaRPr lang="en-US"/>
          </a:p>
        </p:txBody>
      </p:sp>
    </p:spTree>
    <p:extLst>
      <p:ext uri="{BB962C8B-B14F-4D97-AF65-F5344CB8AC3E}">
        <p14:creationId xmlns:p14="http://schemas.microsoft.com/office/powerpoint/2010/main" val="10909666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Better screenshot? From Zoe’s set? </a:t>
            </a:r>
          </a:p>
          <a:p>
            <a:r>
              <a:rPr lang="en-US" dirty="0" smtClean="0"/>
              <a:t>This is from Zoe’s pic for the poster;</a:t>
            </a:r>
            <a:r>
              <a:rPr lang="en-US" baseline="0" dirty="0" smtClean="0"/>
              <a:t> meaning what exactly?</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23</a:t>
            </a:fld>
            <a:endParaRPr lang="en-US"/>
          </a:p>
        </p:txBody>
      </p:sp>
    </p:spTree>
    <p:extLst>
      <p:ext uri="{BB962C8B-B14F-4D97-AF65-F5344CB8AC3E}">
        <p14:creationId xmlns:p14="http://schemas.microsoft.com/office/powerpoint/2010/main" val="28962755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Continue fleshing this out</a:t>
            </a:r>
          </a:p>
          <a:p>
            <a:endParaRPr lang="en-US" dirty="0" smtClean="0"/>
          </a:p>
          <a:p>
            <a:r>
              <a:rPr lang="en-US" dirty="0" smtClean="0"/>
              <a:t>Consider moving</a:t>
            </a:r>
            <a:r>
              <a:rPr lang="en-US" baseline="0" dirty="0" smtClean="0"/>
              <a:t> into tech report / documentation if that fits better</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27</a:t>
            </a:fld>
            <a:endParaRPr lang="en-US"/>
          </a:p>
        </p:txBody>
      </p:sp>
    </p:spTree>
    <p:extLst>
      <p:ext uri="{BB962C8B-B14F-4D97-AF65-F5344CB8AC3E}">
        <p14:creationId xmlns:p14="http://schemas.microsoft.com/office/powerpoint/2010/main" val="2688229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4</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Comment on why VI.D (access control) and VI.E (aggregation) are not implemented – and where to look for examples of this work.  </a:t>
            </a:r>
          </a:p>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28</a:t>
            </a:fld>
            <a:endParaRPr lang="en-US"/>
          </a:p>
        </p:txBody>
      </p:sp>
    </p:spTree>
    <p:extLst>
      <p:ext uri="{BB962C8B-B14F-4D97-AF65-F5344CB8AC3E}">
        <p14:creationId xmlns:p14="http://schemas.microsoft.com/office/powerpoint/2010/main" val="25826041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identity “/</a:t>
            </a:r>
            <a:r>
              <a:rPr lang="en-US" dirty="0" err="1" smtClean="0"/>
              <a:t>alice</a:t>
            </a:r>
            <a:r>
              <a:rPr lang="en-US" dirty="0" smtClean="0"/>
              <a:t>-home/router1” is still</a:t>
            </a:r>
            <a:r>
              <a:rPr lang="en-US" baseline="0" dirty="0" smtClean="0"/>
              <a:t> considered to be in device namespace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30</a:t>
            </a:fld>
            <a:endParaRPr lang="en-US"/>
          </a:p>
        </p:txBody>
      </p:sp>
    </p:spTree>
    <p:extLst>
      <p:ext uri="{BB962C8B-B14F-4D97-AF65-F5344CB8AC3E}">
        <p14:creationId xmlns:p14="http://schemas.microsoft.com/office/powerpoint/2010/main" val="22386057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Huawei is providing the ISP-level service that enables these networks to be linked</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31</a:t>
            </a:fld>
            <a:endParaRPr lang="en-US"/>
          </a:p>
        </p:txBody>
      </p:sp>
    </p:spTree>
    <p:extLst>
      <p:ext uri="{BB962C8B-B14F-4D97-AF65-F5344CB8AC3E}">
        <p14:creationId xmlns:p14="http://schemas.microsoft.com/office/powerpoint/2010/main" val="170291553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Appendix: not incorporated</a:t>
            </a:r>
            <a:r>
              <a:rPr lang="en-US" baseline="0" dirty="0" smtClean="0"/>
              <a:t> yet.</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34</a:t>
            </a:fld>
            <a:endParaRPr lang="en-US"/>
          </a:p>
        </p:txBody>
      </p:sp>
    </p:spTree>
    <p:extLst>
      <p:ext uri="{BB962C8B-B14F-4D97-AF65-F5344CB8AC3E}">
        <p14:creationId xmlns:p14="http://schemas.microsoft.com/office/powerpoint/2010/main" val="12808420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assume that</a:t>
            </a:r>
            <a:r>
              <a:rPr lang="en-US" baseline="0" dirty="0" smtClean="0"/>
              <a:t> the audience of this presentation (and </a:t>
            </a:r>
            <a:r>
              <a:rPr lang="en-US" baseline="0" dirty="0" err="1" smtClean="0"/>
              <a:t>Github</a:t>
            </a:r>
            <a:r>
              <a:rPr lang="en-US" baseline="0" dirty="0" smtClean="0"/>
              <a:t> readmes) is reasonably familiar with</a:t>
            </a:r>
          </a:p>
          <a:p>
            <a:r>
              <a:rPr lang="en-US" baseline="0" dirty="0" smtClean="0"/>
              <a:t> - our </a:t>
            </a:r>
            <a:r>
              <a:rPr lang="en-US" baseline="0" dirty="0" err="1" smtClean="0"/>
              <a:t>IoTDI</a:t>
            </a:r>
            <a:r>
              <a:rPr lang="en-US" baseline="0" dirty="0" smtClean="0"/>
              <a:t> ‘16 invited paper</a:t>
            </a:r>
          </a:p>
          <a:p>
            <a:r>
              <a:rPr lang="en-US" baseline="0" dirty="0" smtClean="0"/>
              <a:t> - common patterns (discovery / </a:t>
            </a:r>
            <a:r>
              <a:rPr lang="en-US" baseline="0" dirty="0" err="1" smtClean="0"/>
              <a:t>pubsub</a:t>
            </a:r>
            <a:r>
              <a:rPr lang="en-US" baseline="0" dirty="0" smtClean="0"/>
              <a:t>) in application development</a:t>
            </a:r>
          </a:p>
          <a:p>
            <a:r>
              <a:rPr lang="en-US" baseline="0" dirty="0" smtClean="0"/>
              <a:t> - schematized trust</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could we argue that this framework implements or at least makes possible VI.H:</a:t>
            </a:r>
            <a:r>
              <a:rPr lang="en-US" sz="1200" baseline="0" dirty="0" smtClean="0">
                <a:solidFill>
                  <a:srgbClr val="FF0000"/>
                </a:solidFill>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baseline="0" dirty="0" smtClean="0">
                <a:solidFill>
                  <a:srgbClr val="FF0000"/>
                </a:solidFill>
              </a:rPr>
              <a:t>Yes, the discussion on name prefix should support this argument (added VI.H to the naming section), and a separate slide discussing that</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5</a:t>
            </a:fld>
            <a:endParaRPr lang="en-US"/>
          </a:p>
        </p:txBody>
      </p:sp>
    </p:spTree>
    <p:extLst>
      <p:ext uri="{BB962C8B-B14F-4D97-AF65-F5344CB8AC3E}">
        <p14:creationId xmlns:p14="http://schemas.microsoft.com/office/powerpoint/2010/main" val="4074515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a:t>
            </a:r>
            <a:r>
              <a:rPr lang="en-US" baseline="0" dirty="0" smtClean="0"/>
              <a:t> </a:t>
            </a:r>
            <a:r>
              <a:rPr lang="en-US" dirty="0" smtClean="0"/>
              <a:t>removed “suggests” as ambiguous, and added naming</a:t>
            </a:r>
            <a:r>
              <a:rPr lang="en-US" baseline="0" dirty="0" smtClean="0"/>
              <a:t> convention </a:t>
            </a:r>
            <a:r>
              <a:rPr lang="en-US" dirty="0" smtClean="0"/>
              <a:t>reasoning in following slide</a:t>
            </a:r>
          </a:p>
          <a:p>
            <a:endParaRPr lang="en-US" dirty="0" smtClean="0"/>
          </a:p>
          <a:p>
            <a:r>
              <a:rPr lang="en-US" dirty="0" smtClean="0"/>
              <a:t>Separate</a:t>
            </a:r>
            <a:r>
              <a:rPr lang="en-US" baseline="0" dirty="0" smtClean="0"/>
              <a:t> note: </a:t>
            </a:r>
            <a:r>
              <a:rPr lang="en-US" dirty="0" smtClean="0"/>
              <a:t>ideally manufacturer namespace</a:t>
            </a:r>
            <a:r>
              <a:rPr lang="en-US" baseline="0" dirty="0" smtClean="0"/>
              <a:t> would be used for device bootstrapping as well, but that’s not the case in our practice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6</a:t>
            </a:fld>
            <a:endParaRPr lang="en-US"/>
          </a:p>
        </p:txBody>
      </p:sp>
    </p:spTree>
    <p:extLst>
      <p:ext uri="{BB962C8B-B14F-4D97-AF65-F5344CB8AC3E}">
        <p14:creationId xmlns:p14="http://schemas.microsoft.com/office/powerpoint/2010/main" val="980477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example refers to the Unity3D game application running on an</a:t>
            </a:r>
            <a:r>
              <a:rPr lang="en-US" baseline="0" dirty="0" smtClean="0"/>
              <a:t> OSX box manufactured by apple. </a:t>
            </a:r>
          </a:p>
          <a:p>
            <a:r>
              <a:rPr lang="en-US" baseline="0" dirty="0" smtClean="0"/>
              <a:t>Example uses a locally identifiable prefix.</a:t>
            </a:r>
            <a:endParaRPr lang="en-US" dirty="0" smtClean="0"/>
          </a:p>
          <a:p>
            <a:endParaRPr lang="en-US" dirty="0" smtClean="0"/>
          </a:p>
          <a:p>
            <a:r>
              <a:rPr lang="en-US" dirty="0" smtClean="0"/>
              <a:t>Decouple data from</a:t>
            </a:r>
            <a:r>
              <a:rPr lang="en-US" baseline="0" dirty="0" smtClean="0"/>
              <a:t> the device publishing it: enable interoperability at the network and application layers.</a:t>
            </a:r>
          </a:p>
          <a:p>
            <a:endParaRPr lang="en-US" baseline="0" dirty="0" smtClean="0"/>
          </a:p>
          <a:p>
            <a:r>
              <a:rPr lang="en-US" baseline="0" dirty="0" smtClean="0"/>
              <a:t>Quote from </a:t>
            </a:r>
            <a:r>
              <a:rPr lang="en-US" baseline="0" dirty="0" err="1" smtClean="0"/>
              <a:t>IoTDI</a:t>
            </a:r>
            <a:r>
              <a:rPr lang="en-US" baseline="0" dirty="0" smtClean="0"/>
              <a:t> ‘16:</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a:t>
            </a:r>
            <a:r>
              <a:rPr lang="en-US" sz="1200" kern="1200" dirty="0" smtClean="0">
                <a:solidFill>
                  <a:schemeClr val="tx1"/>
                </a:solidFill>
                <a:effectLst/>
                <a:latin typeface="+mn-lt"/>
                <a:ea typeface="+mn-ea"/>
                <a:cs typeface="+mn-cs"/>
              </a:rPr>
              <a:t>NDN uses application-meaningful names at the network layer, which makes proper naming design a high priority when creating an NDN application. Although NDN applications are free to choose any naming model, following common naming conventions and trust relationships, and data payload formats can enable interoperability at the network and application layers</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45E1AC67-E8C9-DF4C-BC2A-1E57AC0B4F96}" type="slidenum">
              <a:rPr lang="en-US" smtClean="0"/>
              <a:t>7</a:t>
            </a:fld>
            <a:endParaRPr lang="en-US"/>
          </a:p>
        </p:txBody>
      </p:sp>
    </p:spTree>
    <p:extLst>
      <p:ext uri="{BB962C8B-B14F-4D97-AF65-F5344CB8AC3E}">
        <p14:creationId xmlns:p14="http://schemas.microsoft.com/office/powerpoint/2010/main" val="1664439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JB: add device pictures?</a:t>
            </a:r>
          </a:p>
          <a:p>
            <a:r>
              <a:rPr lang="en-US" baseline="0" dirty="0" smtClean="0"/>
              <a:t>Refer to later Flow installation diagram slide?</a:t>
            </a:r>
          </a:p>
        </p:txBody>
      </p:sp>
      <p:sp>
        <p:nvSpPr>
          <p:cNvPr id="4" name="Slide Number Placeholder 3"/>
          <p:cNvSpPr>
            <a:spLocks noGrp="1"/>
          </p:cNvSpPr>
          <p:nvPr>
            <p:ph type="sldNum" sz="quarter" idx="10"/>
          </p:nvPr>
        </p:nvSpPr>
        <p:spPr/>
        <p:txBody>
          <a:bodyPr/>
          <a:lstStyle/>
          <a:p>
            <a:fld id="{45E1AC67-E8C9-DF4C-BC2A-1E57AC0B4F96}" type="slidenum">
              <a:rPr lang="en-US" smtClean="0"/>
              <a:t>8</a:t>
            </a:fld>
            <a:endParaRPr lang="en-US"/>
          </a:p>
        </p:txBody>
      </p:sp>
    </p:spTree>
    <p:extLst>
      <p:ext uri="{BB962C8B-B14F-4D97-AF65-F5344CB8AC3E}">
        <p14:creationId xmlns:p14="http://schemas.microsoft.com/office/powerpoint/2010/main" val="1040512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Added: move the “prefix” discussion here and talk about</a:t>
            </a:r>
            <a:r>
              <a:rPr lang="en-US" baseline="0" dirty="0" smtClean="0"/>
              <a:t> global Internet integration in this context</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9</a:t>
            </a:fld>
            <a:endParaRPr lang="en-US"/>
          </a:p>
        </p:txBody>
      </p:sp>
    </p:spTree>
    <p:extLst>
      <p:ext uri="{BB962C8B-B14F-4D97-AF65-F5344CB8AC3E}">
        <p14:creationId xmlns:p14="http://schemas.microsoft.com/office/powerpoint/2010/main" val="5942403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any framework/</a:t>
            </a:r>
            <a:r>
              <a:rPr lang="en-US" sz="1200" dirty="0" err="1" smtClean="0">
                <a:solidFill>
                  <a:srgbClr val="FF0000"/>
                </a:solidFill>
              </a:rPr>
              <a:t>iot</a:t>
            </a:r>
            <a:r>
              <a:rPr lang="en-US" sz="1200" dirty="0" smtClean="0">
                <a:solidFill>
                  <a:srgbClr val="FF0000"/>
                </a:solidFill>
              </a:rPr>
              <a:t>-specific trust assumptions on top of schematized trust ideas? </a:t>
            </a:r>
            <a:endParaRPr lang="en-US" dirty="0" smtClean="0"/>
          </a:p>
          <a:p>
            <a:r>
              <a:rPr lang="en-US" dirty="0" smtClean="0"/>
              <a:t>Trust model</a:t>
            </a:r>
            <a:r>
              <a:rPr lang="en-US" baseline="0" dirty="0" smtClean="0"/>
              <a:t> </a:t>
            </a:r>
            <a:r>
              <a:rPr lang="en-US" dirty="0" smtClean="0"/>
              <a:t>assumption: th</a:t>
            </a:r>
            <a:r>
              <a:rPr lang="en-US" baseline="0" dirty="0" smtClean="0"/>
              <a:t>e existence of a trust anchor (which could delegate to others forming a chain, but not directly implemented in framework), </a:t>
            </a:r>
          </a:p>
          <a:p>
            <a:r>
              <a:rPr lang="en-US" baseline="0" dirty="0" smtClean="0"/>
              <a:t>Bootstrap assumption: mutual knowledge of a shared secret, name of the device to be added. (both are manually put in to the gateway / controller)</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Is this general, in the sense that “sign” may mean HMAC?  What algorithms are implemented?</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Added parenthesis for</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Framework</a:t>
            </a:r>
            <a:r>
              <a:rPr lang="en-US" sz="1200" baseline="0" dirty="0" smtClean="0">
                <a:solidFill>
                  <a:srgbClr val="FF0000"/>
                </a:solidFill>
              </a:rPr>
              <a:t> supports ECC as well since underlying </a:t>
            </a:r>
            <a:r>
              <a:rPr lang="en-US" sz="1200" baseline="0" dirty="0" err="1" smtClean="0">
                <a:solidFill>
                  <a:srgbClr val="FF0000"/>
                </a:solidFill>
              </a:rPr>
              <a:t>ndn</a:t>
            </a:r>
            <a:r>
              <a:rPr lang="en-US" sz="1200" baseline="0" dirty="0" smtClean="0">
                <a:solidFill>
                  <a:srgbClr val="FF0000"/>
                </a:solidFill>
              </a:rPr>
              <a:t>-ccl supports it.</a:t>
            </a:r>
            <a:endParaRPr lang="en-US" sz="1200" dirty="0" smtClean="0">
              <a:solidFill>
                <a:srgbClr val="FF0000"/>
              </a:solidFill>
            </a:endParaRPr>
          </a:p>
        </p:txBody>
      </p:sp>
      <p:sp>
        <p:nvSpPr>
          <p:cNvPr id="4" name="Slide Number Placeholder 3"/>
          <p:cNvSpPr>
            <a:spLocks noGrp="1"/>
          </p:cNvSpPr>
          <p:nvPr>
            <p:ph type="sldNum" sz="quarter" idx="10"/>
          </p:nvPr>
        </p:nvSpPr>
        <p:spPr/>
        <p:txBody>
          <a:bodyPr/>
          <a:lstStyle/>
          <a:p>
            <a:fld id="{45E1AC67-E8C9-DF4C-BC2A-1E57AC0B4F96}" type="slidenum">
              <a:rPr lang="en-US" smtClean="0"/>
              <a:t>10</a:t>
            </a:fld>
            <a:endParaRPr lang="en-US"/>
          </a:p>
        </p:txBody>
      </p:sp>
    </p:spTree>
    <p:extLst>
      <p:ext uri="{BB962C8B-B14F-4D97-AF65-F5344CB8AC3E}">
        <p14:creationId xmlns:p14="http://schemas.microsoft.com/office/powerpoint/2010/main" val="2133685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rPr>
              <a:t>JB: “Gateway” idea seems a little new – maybe reason to introduce the term in reference to VI.H above? </a:t>
            </a:r>
          </a:p>
          <a:p>
            <a:r>
              <a:rPr lang="en-US" dirty="0" smtClean="0"/>
              <a:t>Not sure how this relates</a:t>
            </a:r>
            <a:r>
              <a:rPr lang="en-US" baseline="0" dirty="0" smtClean="0"/>
              <a:t> to VI.H “global Internet integration”, other than that /[prefix]/gateway is the default convention for gateway device name</a:t>
            </a:r>
          </a:p>
          <a:p>
            <a:r>
              <a:rPr lang="en-US" dirty="0" smtClean="0"/>
              <a:t>I</a:t>
            </a:r>
            <a:r>
              <a:rPr lang="en-US" baseline="0" dirty="0" smtClean="0"/>
              <a:t> was hoping this gateway was introduced in last slide bullet 2 sub-bullet 1.</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11</a:t>
            </a:fld>
            <a:endParaRPr lang="en-US"/>
          </a:p>
        </p:txBody>
      </p:sp>
    </p:spTree>
    <p:extLst>
      <p:ext uri="{BB962C8B-B14F-4D97-AF65-F5344CB8AC3E}">
        <p14:creationId xmlns:p14="http://schemas.microsoft.com/office/powerpoint/2010/main" val="2294546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7F2035B-4DEB-6D4B-A228-263B2AB0C139}" type="datetime1">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595762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8DC601-E5C0-2847-8EFD-9137365B7EEB}" type="datetime1">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39545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CA6A74-C337-7540-A740-CEDA5C1A97CD}" type="datetime1">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805308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035587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ABCBA8-AA7E-3743-8CB5-0DBCF7EC40AB}" type="datetime1">
              <a:rPr lang="en-US" smtClean="0"/>
              <a:t>1/29/17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931283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1489B4-36E3-F14E-98B2-8069F7AA4B8D}" type="datetime1">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164228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55E5211-2DCB-924E-A2AE-FE25D7CCA6BE}" type="datetime1">
              <a:rPr lang="en-US" smtClean="0"/>
              <a:t>1/29/17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836471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2F2731F-5D16-C94A-9C42-0310657C9FCE}" type="datetime1">
              <a:rPr lang="en-US" smtClean="0"/>
              <a:t>1/29/17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227051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D654D1-E32B-444E-837A-FE14CA8D11CF}" type="datetime1">
              <a:rPr lang="en-US" smtClean="0"/>
              <a:t>1/29/17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407075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F4754AA-7E5C-3B4A-9759-8FF72D4A4610}" type="datetime1">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1951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A30EE2-DCA5-0B45-A130-11A23DD7263F}" type="datetime1">
              <a:rPr lang="en-US" smtClean="0"/>
              <a:t>1/29/17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8537961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26690"/>
            <a:ext cx="8229600" cy="97059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106844"/>
            <a:ext cx="8229600" cy="488484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D88AA6-0838-9D4B-AFDD-7A5BD8524F57}" type="datetime1">
              <a:rPr lang="en-US" smtClean="0"/>
              <a:t>1/29/17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5523F2-B548-894C-BD1D-8985A6E83A41}" type="slidenum">
              <a:rPr lang="en-US" smtClean="0"/>
              <a:t>‹#›</a:t>
            </a:fld>
            <a:endParaRPr lang="en-US"/>
          </a:p>
        </p:txBody>
      </p:sp>
    </p:spTree>
    <p:extLst>
      <p:ext uri="{BB962C8B-B14F-4D97-AF65-F5344CB8AC3E}">
        <p14:creationId xmlns:p14="http://schemas.microsoft.com/office/powerpoint/2010/main" val="21843401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conferences2.sigcomm.org/acm-icn/2015/proceedings/p177-yu.pdf"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www.caida.org/workshops/ndn/1409/slides/ndncomm2014_abannis.pdf"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9.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openptrack.org/" TargetMode="External"/><Relationship Id="rId3" Type="http://schemas.openxmlformats.org/officeDocument/2006/relationships/hyperlink" Target="https://unity3d.co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remap/ndn-flow/tree/master/framework" TargetMode="External"/><Relationship Id="rId4" Type="http://schemas.openxmlformats.org/officeDocument/2006/relationships/hyperlink" Target="https://github.com/remap/ndn-flow/tree/master/framework%23functionalities" TargetMode="External"/><Relationship Id="rId5" Type="http://schemas.openxmlformats.org/officeDocument/2006/relationships/hyperlink" Target="https://github.com/remap/ndn-flow/tree/master/design/docs" TargetMode="External"/><Relationship Id="rId6" Type="http://schemas.openxmlformats.org/officeDocument/2006/relationships/hyperlink" Target="https://github.com/remap/ndn-flow/tree/master/application" TargetMode="External"/><Relationship Id="rId7" Type="http://schemas.openxmlformats.org/officeDocument/2006/relationships/hyperlink" Target="https://github.com/remap/ndn-flow/blob/master/design/DRAFT_FLOW_TechGuide.docx" TargetMode="External"/><Relationship Id="rId1" Type="http://schemas.openxmlformats.org/officeDocument/2006/relationships/slideLayout" Target="../slideLayouts/slideLayout2.xml"/><Relationship Id="rId2" Type="http://schemas.openxmlformats.org/officeDocument/2006/relationships/hyperlink" Target="https://github.com/remap/ndn-flow"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named-data/PyNDN2" TargetMode="External"/><Relationship Id="rId4" Type="http://schemas.openxmlformats.org/officeDocument/2006/relationships/hyperlink" Target="https://github.com/named-data/ndn-js" TargetMode="External"/><Relationship Id="rId5" Type="http://schemas.openxmlformats.org/officeDocument/2006/relationships/hyperlink" Target="https://github.com/named-data/jndn" TargetMode="External"/><Relationship Id="rId6" Type="http://schemas.openxmlformats.org/officeDocument/2006/relationships/hyperlink" Target="https://github.com/named-data/ndn-cpp" TargetMode="External"/><Relationship Id="rId7" Type="http://schemas.openxmlformats.org/officeDocument/2006/relationships/hyperlink" Target="https://github.com/named-data/ndn-group-encrypt" TargetMode="External"/><Relationship Id="rId8" Type="http://schemas.openxmlformats.org/officeDocument/2006/relationships/hyperlink" Target="https://github.com/zhehaowang/bms-node" TargetMode="External"/><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named-data.net/wp-content/uploads/2015/01/ndn-IOTDI-2016.pdf"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openxmlformats.org/officeDocument/2006/relationships/hyperlink" Target="https://named-data.net/project/faq/%23How_can_NDN_routing_possibly_scale_given_the_number_of_URLs_we_have_today" TargetMode="External"/><Relationship Id="rId4" Type="http://schemas.openxmlformats.org/officeDocument/2006/relationships/hyperlink" Target="http://named-data.net/techreport/ndn-0004-2-scaling-ndn-routing.pdf" TargetMode="Externa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NDN-</a:t>
            </a:r>
            <a:r>
              <a:rPr lang="en-US" dirty="0" err="1" smtClean="0"/>
              <a:t>IoT</a:t>
            </a:r>
            <a:r>
              <a:rPr lang="en-US" dirty="0" smtClean="0"/>
              <a:t> Framework and Example Application “Flow”</a:t>
            </a:r>
            <a:endParaRPr lang="en-US" dirty="0"/>
          </a:p>
        </p:txBody>
      </p:sp>
      <p:sp>
        <p:nvSpPr>
          <p:cNvPr id="4" name="Date Placeholder 3"/>
          <p:cNvSpPr>
            <a:spLocks noGrp="1"/>
          </p:cNvSpPr>
          <p:nvPr>
            <p:ph type="dt" sz="half" idx="10"/>
          </p:nvPr>
        </p:nvSpPr>
        <p:spPr/>
        <p:txBody>
          <a:bodyPr/>
          <a:lstStyle/>
          <a:p>
            <a:fld id="{C8FA8F5B-D5B3-6643-9360-D3E7988B7780}"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a:t>
            </a:fld>
            <a:endParaRPr lang="en-US"/>
          </a:p>
        </p:txBody>
      </p:sp>
      <p:sp>
        <p:nvSpPr>
          <p:cNvPr id="7" name="Subtitle 2"/>
          <p:cNvSpPr>
            <a:spLocks noGrp="1"/>
          </p:cNvSpPr>
          <p:nvPr>
            <p:ph type="subTitle" idx="1"/>
          </p:nvPr>
        </p:nvSpPr>
        <p:spPr/>
        <p:txBody>
          <a:bodyPr/>
          <a:lstStyle/>
          <a:p>
            <a:r>
              <a:rPr lang="en-US" dirty="0" smtClean="0"/>
              <a:t>Zhehao Wang</a:t>
            </a:r>
          </a:p>
          <a:p>
            <a:r>
              <a:rPr lang="en-US" smtClean="0"/>
              <a:t>Jan 29, </a:t>
            </a:r>
            <a:r>
              <a:rPr lang="en-US" dirty="0" smtClean="0"/>
              <a:t>2017</a:t>
            </a:r>
            <a:endParaRPr lang="en-US" dirty="0"/>
          </a:p>
        </p:txBody>
      </p:sp>
    </p:spTree>
    <p:extLst>
      <p:ext uri="{BB962C8B-B14F-4D97-AF65-F5344CB8AC3E}">
        <p14:creationId xmlns:p14="http://schemas.microsoft.com/office/powerpoint/2010/main" val="39717756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trust</a:t>
            </a:r>
            <a:endParaRPr lang="en-US" dirty="0"/>
          </a:p>
        </p:txBody>
      </p:sp>
      <p:sp>
        <p:nvSpPr>
          <p:cNvPr id="3" name="Content Placeholder 2"/>
          <p:cNvSpPr>
            <a:spLocks noGrp="1"/>
          </p:cNvSpPr>
          <p:nvPr>
            <p:ph idx="1"/>
          </p:nvPr>
        </p:nvSpPr>
        <p:spPr>
          <a:xfrm>
            <a:off x="457200" y="1097280"/>
            <a:ext cx="8229600" cy="5259070"/>
          </a:xfrm>
        </p:spPr>
        <p:txBody>
          <a:bodyPr>
            <a:normAutofit fontScale="92500" lnSpcReduction="20000"/>
          </a:bodyPr>
          <a:lstStyle/>
          <a:p>
            <a:r>
              <a:rPr lang="en-US" dirty="0" smtClean="0"/>
              <a:t>NDN-</a:t>
            </a:r>
            <a:r>
              <a:rPr lang="en-US" dirty="0" err="1" smtClean="0"/>
              <a:t>IoT</a:t>
            </a:r>
            <a:r>
              <a:rPr lang="en-US" dirty="0" smtClean="0"/>
              <a:t> uses </a:t>
            </a:r>
            <a:r>
              <a:rPr lang="en-US" dirty="0" smtClean="0">
                <a:hlinkClick r:id="rId3"/>
              </a:rPr>
              <a:t>schematized trust</a:t>
            </a:r>
            <a:r>
              <a:rPr lang="en-US" dirty="0" smtClean="0"/>
              <a:t> [3], which</a:t>
            </a:r>
            <a:endParaRPr lang="en-US" dirty="0"/>
          </a:p>
          <a:p>
            <a:pPr lvl="1"/>
            <a:r>
              <a:rPr lang="en-US" dirty="0" smtClean="0"/>
              <a:t>Leverages </a:t>
            </a:r>
            <a:r>
              <a:rPr lang="en-US" dirty="0"/>
              <a:t>the structure of names to </a:t>
            </a:r>
            <a:r>
              <a:rPr lang="en-US" dirty="0" smtClean="0"/>
              <a:t>schematize </a:t>
            </a:r>
            <a:r>
              <a:rPr lang="en-US" dirty="0"/>
              <a:t>decision-making on a packet-by-packet </a:t>
            </a:r>
            <a:r>
              <a:rPr lang="en-US" dirty="0" smtClean="0"/>
              <a:t>basis</a:t>
            </a:r>
            <a:endParaRPr lang="en-US" dirty="0"/>
          </a:p>
          <a:p>
            <a:pPr lvl="1"/>
            <a:r>
              <a:rPr lang="en-US" dirty="0" smtClean="0"/>
              <a:t>Uses a schema file to define expected relationship between a data name and a </a:t>
            </a:r>
            <a:r>
              <a:rPr lang="en-US" dirty="0" err="1" smtClean="0"/>
              <a:t>KeyLocator</a:t>
            </a:r>
            <a:r>
              <a:rPr lang="en-US" dirty="0" smtClean="0"/>
              <a:t> key name, and forms a hierarchical structure</a:t>
            </a:r>
            <a:endParaRPr lang="en-US" dirty="0"/>
          </a:p>
          <a:p>
            <a:r>
              <a:rPr lang="en-US" dirty="0" smtClean="0"/>
              <a:t>The framework uses a hierarchical trust model</a:t>
            </a:r>
          </a:p>
          <a:p>
            <a:pPr lvl="1"/>
            <a:r>
              <a:rPr lang="en-US" dirty="0" smtClean="0"/>
              <a:t>A gateway serves as the trust anchor</a:t>
            </a:r>
          </a:p>
          <a:p>
            <a:pPr lvl="1"/>
            <a:r>
              <a:rPr lang="en-US" dirty="0" smtClean="0"/>
              <a:t>The gateway’s key signs device certificates (device namespace</a:t>
            </a:r>
            <a:r>
              <a:rPr lang="en-US" dirty="0"/>
              <a:t>) (RSA)</a:t>
            </a:r>
            <a:endParaRPr lang="en-US" dirty="0" smtClean="0"/>
          </a:p>
          <a:p>
            <a:pPr lvl="1"/>
            <a:r>
              <a:rPr lang="en-US" dirty="0" smtClean="0"/>
              <a:t>Each device’s key signs application data it produces (application namespace</a:t>
            </a:r>
            <a:r>
              <a:rPr lang="en-US" dirty="0"/>
              <a:t>) (</a:t>
            </a:r>
            <a:r>
              <a:rPr lang="en-US" dirty="0" smtClean="0"/>
              <a:t>RSA, HMAC (</a:t>
            </a:r>
            <a:r>
              <a:rPr lang="en-US" dirty="0"/>
              <a:t>constrained devices</a:t>
            </a:r>
            <a:r>
              <a:rPr lang="en-US" dirty="0" smtClean="0"/>
              <a:t>))</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10</a:t>
            </a:fld>
            <a:endParaRPr lang="en-US"/>
          </a:p>
        </p:txBody>
      </p:sp>
      <p:sp>
        <p:nvSpPr>
          <p:cNvPr id="6"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a:solidFill>
                <a:srgbClr val="FF0000"/>
              </a:solidFill>
            </a:endParaRPr>
          </a:p>
        </p:txBody>
      </p:sp>
      <p:sp>
        <p:nvSpPr>
          <p:cNvPr id="7" name="Rectangle 6"/>
          <p:cNvSpPr/>
          <p:nvPr/>
        </p:nvSpPr>
        <p:spPr>
          <a:xfrm>
            <a:off x="1315814" y="6033184"/>
            <a:ext cx="6974863" cy="646331"/>
          </a:xfrm>
          <a:prstGeom prst="rect">
            <a:avLst/>
          </a:prstGeom>
        </p:spPr>
        <p:txBody>
          <a:bodyPr wrap="square">
            <a:spAutoFit/>
          </a:bodyPr>
          <a:lstStyle/>
          <a:p>
            <a:r>
              <a:rPr lang="en-US" i="1" dirty="0"/>
              <a:t>[3] Y. Yu, A. </a:t>
            </a:r>
            <a:r>
              <a:rPr lang="en-US" i="1" dirty="0" err="1"/>
              <a:t>Afanasyev</a:t>
            </a:r>
            <a:r>
              <a:rPr lang="en-US" i="1" dirty="0"/>
              <a:t>, D. Clark, K. </a:t>
            </a:r>
            <a:r>
              <a:rPr lang="en-US" i="1" dirty="0" err="1"/>
              <a:t>Claffy</a:t>
            </a:r>
            <a:r>
              <a:rPr lang="en-US" i="1" dirty="0"/>
              <a:t>, V. Jacobson, and L. Zhang. Schematizing Trust in Named Data Networking. In ICN’15, 2015</a:t>
            </a:r>
          </a:p>
        </p:txBody>
      </p:sp>
    </p:spTree>
    <p:extLst>
      <p:ext uri="{BB962C8B-B14F-4D97-AF65-F5344CB8AC3E}">
        <p14:creationId xmlns:p14="http://schemas.microsoft.com/office/powerpoint/2010/main" val="355731391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Flow application: trust relationship</a:t>
            </a:r>
            <a:endParaRPr lang="en-US" dirty="0"/>
          </a:p>
        </p:txBody>
      </p:sp>
      <p:sp>
        <p:nvSpPr>
          <p:cNvPr id="3" name="Content Placeholder 2"/>
          <p:cNvSpPr>
            <a:spLocks noGrp="1"/>
          </p:cNvSpPr>
          <p:nvPr>
            <p:ph idx="1"/>
          </p:nvPr>
        </p:nvSpPr>
        <p:spPr>
          <a:xfrm>
            <a:off x="457200" y="1053921"/>
            <a:ext cx="8229600" cy="4884848"/>
          </a:xfrm>
        </p:spPr>
        <p:txBody>
          <a:bodyPr/>
          <a:lstStyle/>
          <a:p>
            <a:r>
              <a:rPr lang="en-US" dirty="0" smtClean="0"/>
              <a:t>Example trust relationship</a:t>
            </a:r>
          </a:p>
          <a:p>
            <a:pPr marL="457200" lvl="1" indent="0">
              <a:buNone/>
            </a:pPr>
            <a:endParaRPr lang="en-US" dirty="0" smtClean="0"/>
          </a:p>
        </p:txBody>
      </p:sp>
      <p:sp>
        <p:nvSpPr>
          <p:cNvPr id="4" name="Date Placeholder 3"/>
          <p:cNvSpPr>
            <a:spLocks noGrp="1"/>
          </p:cNvSpPr>
          <p:nvPr>
            <p:ph type="dt" sz="half" idx="10"/>
          </p:nvPr>
        </p:nvSpPr>
        <p:spPr/>
        <p:txBody>
          <a:bodyPr/>
          <a:lstStyle/>
          <a:p>
            <a:fld id="{E51FF31D-B254-5E42-8BC8-66D14C338883}"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11</a:t>
            </a:fld>
            <a:endParaRPr lang="en-US"/>
          </a:p>
        </p:txBody>
      </p:sp>
      <p:pic>
        <p:nvPicPr>
          <p:cNvPr id="9" name="Picture 8"/>
          <p:cNvPicPr>
            <a:picLocks noChangeAspect="1"/>
          </p:cNvPicPr>
          <p:nvPr/>
        </p:nvPicPr>
        <p:blipFill>
          <a:blip r:embed="rId3"/>
          <a:stretch>
            <a:fillRect/>
          </a:stretch>
        </p:blipFill>
        <p:spPr>
          <a:xfrm>
            <a:off x="609600" y="2095359"/>
            <a:ext cx="8077200" cy="3200400"/>
          </a:xfrm>
          <a:prstGeom prst="rect">
            <a:avLst/>
          </a:prstGeom>
        </p:spPr>
      </p:pic>
      <p:sp>
        <p:nvSpPr>
          <p:cNvPr id="7"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a:solidFill>
                <a:srgbClr val="FF0000"/>
              </a:solidFill>
            </a:endParaRPr>
          </a:p>
        </p:txBody>
      </p:sp>
    </p:spTree>
    <p:extLst>
      <p:ext uri="{BB962C8B-B14F-4D97-AF65-F5344CB8AC3E}">
        <p14:creationId xmlns:p14="http://schemas.microsoft.com/office/powerpoint/2010/main" val="99516145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bootstrap</a:t>
            </a:r>
            <a:endParaRPr lang="en-US" dirty="0"/>
          </a:p>
        </p:txBody>
      </p:sp>
      <p:sp>
        <p:nvSpPr>
          <p:cNvPr id="3" name="Content Placeholder 2"/>
          <p:cNvSpPr>
            <a:spLocks noGrp="1"/>
          </p:cNvSpPr>
          <p:nvPr>
            <p:ph idx="1"/>
          </p:nvPr>
        </p:nvSpPr>
        <p:spPr>
          <a:xfrm>
            <a:off x="457200" y="1072643"/>
            <a:ext cx="8463776" cy="5195501"/>
          </a:xfrm>
        </p:spPr>
        <p:txBody>
          <a:bodyPr>
            <a:normAutofit fontScale="92500" lnSpcReduction="20000"/>
          </a:bodyPr>
          <a:lstStyle/>
          <a:p>
            <a:r>
              <a:rPr lang="en-US" dirty="0" smtClean="0"/>
              <a:t>Add device to home network</a:t>
            </a:r>
          </a:p>
          <a:p>
            <a:pPr lvl="1"/>
            <a:r>
              <a:rPr lang="en-US" dirty="0" smtClean="0"/>
              <a:t>This step establishes </a:t>
            </a:r>
            <a:r>
              <a:rPr lang="en-US" dirty="0"/>
              <a:t>trust relationship between gateway and the added </a:t>
            </a:r>
            <a:r>
              <a:rPr lang="en-US" dirty="0" smtClean="0"/>
              <a:t>device</a:t>
            </a:r>
          </a:p>
          <a:p>
            <a:pPr lvl="1"/>
            <a:r>
              <a:rPr lang="en-US" dirty="0" smtClean="0"/>
              <a:t>Follows the process introduced in </a:t>
            </a:r>
            <a:r>
              <a:rPr lang="en-US" dirty="0" smtClean="0">
                <a:hlinkClick r:id="rId3"/>
              </a:rPr>
              <a:t>NDN-pi</a:t>
            </a:r>
            <a:r>
              <a:rPr lang="en-US" dirty="0" smtClean="0"/>
              <a:t> [4]: bootstrap trust between the gateway and a device using a shared secret established offline</a:t>
            </a:r>
          </a:p>
          <a:p>
            <a:r>
              <a:rPr lang="en-US" dirty="0" smtClean="0"/>
              <a:t>Setting the device up as a producer / consumer</a:t>
            </a:r>
          </a:p>
          <a:p>
            <a:pPr lvl="1"/>
            <a:r>
              <a:rPr lang="en-US" dirty="0" smtClean="0"/>
              <a:t>This step establishes trust relationship between device identity and application data it produces</a:t>
            </a:r>
          </a:p>
          <a:p>
            <a:pPr lvl="1"/>
            <a:r>
              <a:rPr lang="en-US" dirty="0" smtClean="0"/>
              <a:t>To work as a producer, the device sends a command interest to the gateway asking for permission to publish under an application prefix</a:t>
            </a:r>
          </a:p>
          <a:p>
            <a:pPr lvl="1"/>
            <a:r>
              <a:rPr lang="en-US" dirty="0" smtClean="0"/>
              <a:t>To work as a consumer, the device sends interests for the trust schema of an application</a:t>
            </a:r>
          </a:p>
        </p:txBody>
      </p:sp>
      <p:sp>
        <p:nvSpPr>
          <p:cNvPr id="5" name="Date Placeholder 4"/>
          <p:cNvSpPr>
            <a:spLocks noGrp="1"/>
          </p:cNvSpPr>
          <p:nvPr>
            <p:ph type="dt" sz="half" idx="10"/>
          </p:nvPr>
        </p:nvSpPr>
        <p:spPr/>
        <p:txBody>
          <a:bodyPr/>
          <a:lstStyle/>
          <a:p>
            <a:fld id="{1B15BB67-986E-5D44-9934-10B094E39D91}" type="datetime1">
              <a:rPr lang="en-US" smtClean="0"/>
              <a:t>1/29/17</a:t>
            </a:fld>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12</a:t>
            </a:fld>
            <a:endParaRPr lang="en-US"/>
          </a:p>
        </p:txBody>
      </p:sp>
      <p:sp>
        <p:nvSpPr>
          <p:cNvPr id="7"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a:solidFill>
                <a:srgbClr val="FF0000"/>
              </a:solidFill>
            </a:endParaRPr>
          </a:p>
        </p:txBody>
      </p:sp>
      <p:sp>
        <p:nvSpPr>
          <p:cNvPr id="4" name="Rectangle 3"/>
          <p:cNvSpPr/>
          <p:nvPr/>
        </p:nvSpPr>
        <p:spPr>
          <a:xfrm>
            <a:off x="1174697" y="6211669"/>
            <a:ext cx="7027782" cy="646331"/>
          </a:xfrm>
          <a:prstGeom prst="rect">
            <a:avLst/>
          </a:prstGeom>
        </p:spPr>
        <p:txBody>
          <a:bodyPr wrap="square">
            <a:spAutoFit/>
          </a:bodyPr>
          <a:lstStyle/>
          <a:p>
            <a:r>
              <a:rPr lang="en-US" i="1" dirty="0"/>
              <a:t>[4] A. </a:t>
            </a:r>
            <a:r>
              <a:rPr lang="en-US" i="1" dirty="0" err="1"/>
              <a:t>Bannis</a:t>
            </a:r>
            <a:r>
              <a:rPr lang="en-US" i="1" dirty="0"/>
              <a:t>, J. Burke. Creating A Secure, Integrated Home Network of Things with Named Data Networking, </a:t>
            </a:r>
            <a:r>
              <a:rPr lang="pl-PL" i="1" dirty="0"/>
              <a:t>Tech. Rep. NDN-0035, NDN, 2015</a:t>
            </a:r>
            <a:endParaRPr lang="en-US" i="1" dirty="0"/>
          </a:p>
        </p:txBody>
      </p:sp>
    </p:spTree>
    <p:extLst>
      <p:ext uri="{BB962C8B-B14F-4D97-AF65-F5344CB8AC3E}">
        <p14:creationId xmlns:p14="http://schemas.microsoft.com/office/powerpoint/2010/main" val="282909447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8400"/>
            <a:ext cx="8229600" cy="947240"/>
          </a:xfrm>
        </p:spPr>
        <p:txBody>
          <a:bodyPr/>
          <a:lstStyle/>
          <a:p>
            <a:r>
              <a:rPr lang="en-US" dirty="0" smtClean="0"/>
              <a:t>NDN-</a:t>
            </a:r>
            <a:r>
              <a:rPr lang="en-US" dirty="0" err="1" smtClean="0"/>
              <a:t>IoT</a:t>
            </a:r>
            <a:r>
              <a:rPr lang="en-US" dirty="0" smtClean="0"/>
              <a:t>: bootstrap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13</a:t>
            </a:fld>
            <a:endParaRPr lang="en-US"/>
          </a:p>
        </p:txBody>
      </p:sp>
      <p:pic>
        <p:nvPicPr>
          <p:cNvPr id="9" name="Picture 8"/>
          <p:cNvPicPr>
            <a:picLocks noChangeAspect="1"/>
          </p:cNvPicPr>
          <p:nvPr/>
        </p:nvPicPr>
        <p:blipFill>
          <a:blip r:embed="rId3"/>
          <a:stretch>
            <a:fillRect/>
          </a:stretch>
        </p:blipFill>
        <p:spPr>
          <a:xfrm>
            <a:off x="336355" y="1104040"/>
            <a:ext cx="8572480" cy="3296358"/>
          </a:xfrm>
          <a:prstGeom prst="rect">
            <a:avLst/>
          </a:prstGeom>
        </p:spPr>
      </p:pic>
      <p:pic>
        <p:nvPicPr>
          <p:cNvPr id="12" name="Picture 11"/>
          <p:cNvPicPr>
            <a:picLocks noChangeAspect="1"/>
          </p:cNvPicPr>
          <p:nvPr/>
        </p:nvPicPr>
        <p:blipFill>
          <a:blip r:embed="rId4"/>
          <a:stretch>
            <a:fillRect/>
          </a:stretch>
        </p:blipFill>
        <p:spPr>
          <a:xfrm>
            <a:off x="457200" y="4321998"/>
            <a:ext cx="8396823" cy="2402076"/>
          </a:xfrm>
          <a:prstGeom prst="rect">
            <a:avLst/>
          </a:prstGeom>
        </p:spPr>
      </p:pic>
    </p:spTree>
    <p:extLst>
      <p:ext uri="{BB962C8B-B14F-4D97-AF65-F5344CB8AC3E}">
        <p14:creationId xmlns:p14="http://schemas.microsoft.com/office/powerpoint/2010/main" val="327027302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discovery</a:t>
            </a:r>
            <a:endParaRPr lang="en-US" dirty="0"/>
          </a:p>
        </p:txBody>
      </p:sp>
      <p:sp>
        <p:nvSpPr>
          <p:cNvPr id="3" name="Content Placeholder 2"/>
          <p:cNvSpPr>
            <a:spLocks noGrp="1"/>
          </p:cNvSpPr>
          <p:nvPr>
            <p:ph idx="1"/>
          </p:nvPr>
        </p:nvSpPr>
        <p:spPr>
          <a:xfrm>
            <a:off x="457200" y="1000998"/>
            <a:ext cx="8229600" cy="5431678"/>
          </a:xfrm>
        </p:spPr>
        <p:txBody>
          <a:bodyPr>
            <a:normAutofit/>
          </a:bodyPr>
          <a:lstStyle/>
          <a:p>
            <a:r>
              <a:rPr lang="en-US" dirty="0" smtClean="0"/>
              <a:t>The framework implements distributed discovery (similar to </a:t>
            </a:r>
            <a:r>
              <a:rPr lang="en-US" dirty="0" err="1" smtClean="0"/>
              <a:t>ChronoSync</a:t>
            </a:r>
            <a:r>
              <a:rPr lang="en-US" dirty="0" smtClean="0"/>
              <a:t> [2]) of devices</a:t>
            </a:r>
            <a:r>
              <a:rPr lang="en-US" dirty="0"/>
              <a:t> </a:t>
            </a:r>
            <a:r>
              <a:rPr lang="en-US" dirty="0" smtClean="0"/>
              <a:t>in a multicast namespace:</a:t>
            </a:r>
            <a:endParaRPr lang="en-US" dirty="0"/>
          </a:p>
          <a:p>
            <a:pPr marL="457200" lvl="1" indent="0">
              <a:buNone/>
            </a:pPr>
            <a:r>
              <a:rPr lang="en-US" dirty="0" smtClean="0"/>
              <a:t>/home/</a:t>
            </a:r>
            <a:r>
              <a:rPr lang="en-US" dirty="0"/>
              <a:t>devices/discovery/&lt;digest&gt;</a:t>
            </a:r>
          </a:p>
          <a:p>
            <a:pPr lvl="1"/>
            <a:r>
              <a:rPr lang="en-US" dirty="0" smtClean="0"/>
              <a:t>Digest </a:t>
            </a:r>
            <a:r>
              <a:rPr lang="en-US" dirty="0"/>
              <a:t>is a hash of names of devices </a:t>
            </a:r>
            <a:r>
              <a:rPr lang="en-US" dirty="0" smtClean="0"/>
              <a:t>known </a:t>
            </a:r>
            <a:r>
              <a:rPr lang="en-US" dirty="0"/>
              <a:t>by the </a:t>
            </a:r>
            <a:r>
              <a:rPr lang="en-US" dirty="0" smtClean="0"/>
              <a:t>producer</a:t>
            </a:r>
            <a:r>
              <a:rPr lang="en-US" dirty="0"/>
              <a:t>; </a:t>
            </a:r>
            <a:r>
              <a:rPr lang="en-US" dirty="0" smtClean="0"/>
              <a:t>Data content </a:t>
            </a:r>
            <a:r>
              <a:rPr lang="en-US" dirty="0"/>
              <a:t>is the list of </a:t>
            </a:r>
            <a:r>
              <a:rPr lang="en-US" dirty="0" smtClean="0"/>
              <a:t>names</a:t>
            </a:r>
            <a:endParaRPr lang="en-US" dirty="0"/>
          </a:p>
          <a:p>
            <a:pPr lvl="1"/>
            <a:r>
              <a:rPr lang="en-US" dirty="0"/>
              <a:t>Each </a:t>
            </a:r>
            <a:r>
              <a:rPr lang="en-US" dirty="0" smtClean="0"/>
              <a:t>participant adds </a:t>
            </a:r>
            <a:r>
              <a:rPr lang="en-US" dirty="0"/>
              <a:t>its own device name to this list and reply to interests for </a:t>
            </a:r>
            <a:r>
              <a:rPr lang="en-US" dirty="0" smtClean="0"/>
              <a:t>old digests</a:t>
            </a:r>
            <a:endParaRPr lang="en-US" dirty="0"/>
          </a:p>
          <a:p>
            <a:pPr lvl="1"/>
            <a:r>
              <a:rPr lang="en-US" dirty="0" smtClean="0"/>
              <a:t>Upon receiving data, the </a:t>
            </a:r>
            <a:r>
              <a:rPr lang="en-US" dirty="0"/>
              <a:t>participant </a:t>
            </a:r>
            <a:r>
              <a:rPr lang="en-US" dirty="0" smtClean="0"/>
              <a:t>issues device interest to know </a:t>
            </a:r>
            <a:r>
              <a:rPr lang="en-US" dirty="0"/>
              <a:t>what </a:t>
            </a:r>
            <a:r>
              <a:rPr lang="en-US" dirty="0" smtClean="0"/>
              <a:t>application data the device publishes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14</a:t>
            </a:fld>
            <a:endParaRPr lang="en-US" dirty="0"/>
          </a:p>
        </p:txBody>
      </p:sp>
      <p:sp>
        <p:nvSpPr>
          <p:cNvPr id="8" name="Rectangle 7"/>
          <p:cNvSpPr/>
          <p:nvPr/>
        </p:nvSpPr>
        <p:spPr>
          <a:xfrm>
            <a:off x="2432042" y="6222774"/>
            <a:ext cx="5823356" cy="646331"/>
          </a:xfrm>
          <a:prstGeom prst="rect">
            <a:avLst/>
          </a:prstGeom>
        </p:spPr>
        <p:txBody>
          <a:bodyPr wrap="square">
            <a:spAutoFit/>
          </a:bodyPr>
          <a:lstStyle/>
          <a:p>
            <a:r>
              <a:rPr lang="en-US" i="1" dirty="0"/>
              <a:t>[2] Z. Zhu and A. </a:t>
            </a:r>
            <a:r>
              <a:rPr lang="en-US" i="1" dirty="0" err="1"/>
              <a:t>Afanasyev</a:t>
            </a:r>
            <a:r>
              <a:rPr lang="en-US" i="1" dirty="0"/>
              <a:t>. Let's </a:t>
            </a:r>
            <a:r>
              <a:rPr lang="en-US" i="1" dirty="0" err="1"/>
              <a:t>ChronoSync</a:t>
            </a:r>
            <a:r>
              <a:rPr lang="en-US" i="1" dirty="0"/>
              <a:t>: Decentralized dataset state synchronization in NDN. In ICNP, 2013.</a:t>
            </a:r>
          </a:p>
        </p:txBody>
      </p:sp>
    </p:spTree>
    <p:extLst>
      <p:ext uri="{BB962C8B-B14F-4D97-AF65-F5344CB8AC3E}">
        <p14:creationId xmlns:p14="http://schemas.microsoft.com/office/powerpoint/2010/main" val="249285551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discovery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15</a:t>
            </a:fld>
            <a:endParaRPr lang="en-US"/>
          </a:p>
        </p:txBody>
      </p:sp>
      <p:pic>
        <p:nvPicPr>
          <p:cNvPr id="10" name="Picture 9"/>
          <p:cNvPicPr>
            <a:picLocks noChangeAspect="1"/>
          </p:cNvPicPr>
          <p:nvPr/>
        </p:nvPicPr>
        <p:blipFill>
          <a:blip r:embed="rId2"/>
          <a:stretch>
            <a:fillRect/>
          </a:stretch>
        </p:blipFill>
        <p:spPr>
          <a:xfrm>
            <a:off x="812800" y="1703567"/>
            <a:ext cx="7505700" cy="3378200"/>
          </a:xfrm>
          <a:prstGeom prst="rect">
            <a:avLst/>
          </a:prstGeom>
        </p:spPr>
      </p:pic>
    </p:spTree>
    <p:extLst>
      <p:ext uri="{BB962C8B-B14F-4D97-AF65-F5344CB8AC3E}">
        <p14:creationId xmlns:p14="http://schemas.microsoft.com/office/powerpoint/2010/main" val="401666816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app-level pub/sub</a:t>
            </a:r>
            <a:endParaRPr lang="en-US" dirty="0"/>
          </a:p>
        </p:txBody>
      </p:sp>
      <p:sp>
        <p:nvSpPr>
          <p:cNvPr id="3" name="Content Placeholder 2"/>
          <p:cNvSpPr>
            <a:spLocks noGrp="1"/>
          </p:cNvSpPr>
          <p:nvPr>
            <p:ph idx="1"/>
          </p:nvPr>
        </p:nvSpPr>
        <p:spPr>
          <a:xfrm>
            <a:off x="457200" y="1183273"/>
            <a:ext cx="8229600" cy="4584963"/>
          </a:xfrm>
        </p:spPr>
        <p:txBody>
          <a:bodyPr/>
          <a:lstStyle/>
          <a:p>
            <a:r>
              <a:rPr lang="en-US" dirty="0" smtClean="0"/>
              <a:t>Pub/sub is a common communication paradigm in </a:t>
            </a:r>
            <a:r>
              <a:rPr lang="en-US" dirty="0" err="1" smtClean="0"/>
              <a:t>IoT</a:t>
            </a:r>
            <a:r>
              <a:rPr lang="en-US" dirty="0" smtClean="0"/>
              <a:t> applications</a:t>
            </a:r>
          </a:p>
          <a:p>
            <a:r>
              <a:rPr lang="en-US" dirty="0" smtClean="0"/>
              <a:t>The framework implements pull-based pub/sub under two types of namespace abstractions</a:t>
            </a:r>
          </a:p>
          <a:p>
            <a:pPr lvl="1"/>
            <a:r>
              <a:rPr lang="en-US" dirty="0"/>
              <a:t>Timestamp-based </a:t>
            </a:r>
            <a:r>
              <a:rPr lang="en-US" dirty="0" smtClean="0"/>
              <a:t>namespace: </a:t>
            </a:r>
            <a:r>
              <a:rPr lang="en-US" dirty="0"/>
              <a:t>uses exclusion filter to repeatedly ask for </a:t>
            </a:r>
            <a:r>
              <a:rPr lang="en-US" dirty="0" smtClean="0"/>
              <a:t>content</a:t>
            </a:r>
          </a:p>
          <a:p>
            <a:pPr lvl="1"/>
            <a:r>
              <a:rPr lang="en-US" dirty="0"/>
              <a:t>Sequence-number-based </a:t>
            </a:r>
            <a:r>
              <a:rPr lang="en-US" dirty="0" smtClean="0"/>
              <a:t>namespace: </a:t>
            </a:r>
            <a:r>
              <a:rPr lang="en-US" dirty="0"/>
              <a:t>pipelines </a:t>
            </a:r>
            <a:r>
              <a:rPr lang="en-US" dirty="0" smtClean="0"/>
              <a:t>interests </a:t>
            </a:r>
            <a:r>
              <a:rPr lang="en-US" dirty="0"/>
              <a:t>for the next few sequence </a:t>
            </a:r>
            <a:r>
              <a:rPr lang="en-US" dirty="0" smtClean="0"/>
              <a:t>numbers</a:t>
            </a:r>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16</a:t>
            </a:fld>
            <a:endParaRPr lang="en-US"/>
          </a:p>
        </p:txBody>
      </p:sp>
      <p:sp>
        <p:nvSpPr>
          <p:cNvPr id="8"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smtClean="0">
              <a:solidFill>
                <a:srgbClr val="FF0000"/>
              </a:solidFill>
            </a:endParaRPr>
          </a:p>
          <a:p>
            <a:pPr marL="0" indent="0">
              <a:buFont typeface="Arial"/>
              <a:buNone/>
            </a:pPr>
            <a:endParaRPr lang="en-US" sz="1600" dirty="0">
              <a:solidFill>
                <a:srgbClr val="FF0000"/>
              </a:solidFill>
            </a:endParaRPr>
          </a:p>
        </p:txBody>
      </p:sp>
    </p:spTree>
    <p:extLst>
      <p:ext uri="{BB962C8B-B14F-4D97-AF65-F5344CB8AC3E}">
        <p14:creationId xmlns:p14="http://schemas.microsoft.com/office/powerpoint/2010/main" val="73845063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NDN-</a:t>
            </a:r>
            <a:r>
              <a:rPr lang="en-US" dirty="0" err="1" smtClean="0"/>
              <a:t>IoT</a:t>
            </a:r>
            <a:r>
              <a:rPr lang="en-US" dirty="0" smtClean="0"/>
              <a:t>: app-level pub/sub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17</a:t>
            </a:fld>
            <a:endParaRPr lang="en-US"/>
          </a:p>
        </p:txBody>
      </p:sp>
      <p:sp>
        <p:nvSpPr>
          <p:cNvPr id="7" name="Content Placeholder 6"/>
          <p:cNvSpPr>
            <a:spLocks noGrp="1"/>
          </p:cNvSpPr>
          <p:nvPr>
            <p:ph idx="1"/>
          </p:nvPr>
        </p:nvSpPr>
        <p:spPr>
          <a:xfrm>
            <a:off x="457200" y="1071562"/>
            <a:ext cx="8229600" cy="4884848"/>
          </a:xfrm>
        </p:spPr>
        <p:txBody>
          <a:bodyPr/>
          <a:lstStyle/>
          <a:p>
            <a:r>
              <a:rPr lang="en-US" dirty="0" smtClean="0"/>
              <a:t>Interest-data exchanges for app-level pub/sub in timestamp and sequence-number namespaces:</a:t>
            </a:r>
            <a:endParaRPr lang="en-US" dirty="0"/>
          </a:p>
        </p:txBody>
      </p:sp>
      <p:pic>
        <p:nvPicPr>
          <p:cNvPr id="11" name="Picture 10" descr="app-pubsub-namespace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759" y="2817383"/>
            <a:ext cx="8861761" cy="3186147"/>
          </a:xfrm>
          <a:prstGeom prst="rect">
            <a:avLst/>
          </a:prstGeom>
        </p:spPr>
      </p:pic>
    </p:spTree>
    <p:extLst>
      <p:ext uri="{BB962C8B-B14F-4D97-AF65-F5344CB8AC3E}">
        <p14:creationId xmlns:p14="http://schemas.microsoft.com/office/powerpoint/2010/main" val="335084689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constrained devices</a:t>
            </a:r>
            <a:endParaRPr lang="en-US" dirty="0"/>
          </a:p>
        </p:txBody>
      </p:sp>
      <p:sp>
        <p:nvSpPr>
          <p:cNvPr id="3" name="Content Placeholder 2"/>
          <p:cNvSpPr>
            <a:spLocks noGrp="1"/>
          </p:cNvSpPr>
          <p:nvPr>
            <p:ph idx="1"/>
          </p:nvPr>
        </p:nvSpPr>
        <p:spPr>
          <a:xfrm>
            <a:off x="457200" y="1043245"/>
            <a:ext cx="8229600" cy="5487432"/>
          </a:xfrm>
        </p:spPr>
        <p:txBody>
          <a:bodyPr>
            <a:normAutofit/>
          </a:bodyPr>
          <a:lstStyle/>
          <a:p>
            <a:r>
              <a:rPr lang="en-US" dirty="0" smtClean="0"/>
              <a:t>The framework supports constrained devices by pairing them with more powerful “helpers”</a:t>
            </a:r>
          </a:p>
          <a:p>
            <a:pPr lvl="1"/>
            <a:r>
              <a:rPr lang="en-US" dirty="0" smtClean="0"/>
              <a:t>Constrained devices may not run the forwarder, or do asymmetric signing, and instead delegates signing to the helper</a:t>
            </a:r>
          </a:p>
          <a:p>
            <a:pPr lvl="1"/>
            <a:r>
              <a:rPr lang="en-US" dirty="0" smtClean="0"/>
              <a:t>We assume each constrained </a:t>
            </a:r>
            <a:r>
              <a:rPr lang="en-US" dirty="0"/>
              <a:t>device h</a:t>
            </a:r>
            <a:r>
              <a:rPr lang="en-US" dirty="0" smtClean="0"/>
              <a:t>as established a shared secret with a helper offline</a:t>
            </a:r>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18</a:t>
            </a:fld>
            <a:endParaRPr lang="en-US" dirty="0"/>
          </a:p>
        </p:txBody>
      </p:sp>
      <p:sp>
        <p:nvSpPr>
          <p:cNvPr id="6"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a:solidFill>
                <a:srgbClr val="FF0000"/>
              </a:solidFill>
            </a:endParaRPr>
          </a:p>
        </p:txBody>
      </p:sp>
    </p:spTree>
    <p:extLst>
      <p:ext uri="{BB962C8B-B14F-4D97-AF65-F5344CB8AC3E}">
        <p14:creationId xmlns:p14="http://schemas.microsoft.com/office/powerpoint/2010/main" val="98853113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6689"/>
            <a:ext cx="8229600" cy="1096343"/>
          </a:xfrm>
        </p:spPr>
        <p:txBody>
          <a:bodyPr>
            <a:normAutofit fontScale="90000"/>
          </a:bodyPr>
          <a:lstStyle/>
          <a:p>
            <a:r>
              <a:rPr lang="en-US" dirty="0" smtClean="0"/>
              <a:t>Flow: constrained device authorization</a:t>
            </a:r>
            <a:endParaRPr lang="en-US" dirty="0"/>
          </a:p>
        </p:txBody>
      </p:sp>
      <p:sp>
        <p:nvSpPr>
          <p:cNvPr id="3" name="Content Placeholder 2"/>
          <p:cNvSpPr>
            <a:spLocks noGrp="1"/>
          </p:cNvSpPr>
          <p:nvPr>
            <p:ph idx="1"/>
          </p:nvPr>
        </p:nvSpPr>
        <p:spPr>
          <a:xfrm>
            <a:off x="457200" y="1081741"/>
            <a:ext cx="8539377" cy="1329043"/>
          </a:xfrm>
        </p:spPr>
        <p:txBody>
          <a:bodyPr>
            <a:normAutofit fontScale="92500" lnSpcReduction="10000"/>
          </a:bodyPr>
          <a:lstStyle/>
          <a:p>
            <a:r>
              <a:rPr lang="en-US" dirty="0" smtClean="0"/>
              <a:t>To make data published by constrained devices (e.g. an </a:t>
            </a:r>
            <a:r>
              <a:rPr lang="en-US" dirty="0" err="1" smtClean="0"/>
              <a:t>RFduino</a:t>
            </a:r>
            <a:r>
              <a:rPr lang="en-US" dirty="0" smtClean="0"/>
              <a:t>) verifiable, the device and its helper go through the following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19</a:t>
            </a:fld>
            <a:endParaRPr lang="en-US"/>
          </a:p>
        </p:txBody>
      </p:sp>
      <p:pic>
        <p:nvPicPr>
          <p:cNvPr id="6" name="Picture 5" descr="constrained-device-authorization.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238" y="2440871"/>
            <a:ext cx="8087048" cy="4315886"/>
          </a:xfrm>
          <a:prstGeom prst="rect">
            <a:avLst/>
          </a:prstGeom>
        </p:spPr>
      </p:pic>
    </p:spTree>
    <p:extLst>
      <p:ext uri="{BB962C8B-B14F-4D97-AF65-F5344CB8AC3E}">
        <p14:creationId xmlns:p14="http://schemas.microsoft.com/office/powerpoint/2010/main" val="119604252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a:bodyPr>
          <a:lstStyle/>
          <a:p>
            <a:r>
              <a:rPr lang="en-US" dirty="0" smtClean="0"/>
              <a:t>IP-</a:t>
            </a:r>
            <a:r>
              <a:rPr lang="en-US" dirty="0" err="1" smtClean="0"/>
              <a:t>IoT</a:t>
            </a:r>
            <a:r>
              <a:rPr lang="en-US" dirty="0" smtClean="0"/>
              <a:t> challenges</a:t>
            </a:r>
          </a:p>
          <a:p>
            <a:pPr lvl="1"/>
            <a:r>
              <a:rPr lang="en-US" dirty="0" smtClean="0"/>
              <a:t>Complex solutions </a:t>
            </a:r>
            <a:r>
              <a:rPr lang="en-US" dirty="0"/>
              <a:t>to </a:t>
            </a:r>
            <a:r>
              <a:rPr lang="en-US" dirty="0" smtClean="0"/>
              <a:t>simple communication needs</a:t>
            </a:r>
            <a:endParaRPr lang="en-US" dirty="0"/>
          </a:p>
          <a:p>
            <a:pPr lvl="1"/>
            <a:r>
              <a:rPr lang="en-US" dirty="0"/>
              <a:t>Limitations of </a:t>
            </a:r>
            <a:r>
              <a:rPr lang="en-US" dirty="0" smtClean="0"/>
              <a:t>channel</a:t>
            </a:r>
            <a:r>
              <a:rPr lang="en-US" dirty="0"/>
              <a:t>- and </a:t>
            </a:r>
            <a:r>
              <a:rPr lang="en-US" dirty="0" smtClean="0"/>
              <a:t>session</a:t>
            </a:r>
            <a:r>
              <a:rPr lang="en-US" dirty="0"/>
              <a:t>-based </a:t>
            </a:r>
            <a:r>
              <a:rPr lang="en-US" dirty="0" smtClean="0"/>
              <a:t>security</a:t>
            </a:r>
            <a:endParaRPr lang="en-US" dirty="0"/>
          </a:p>
          <a:p>
            <a:pPr lvl="1"/>
            <a:r>
              <a:rPr lang="en-US" dirty="0"/>
              <a:t>Poor </a:t>
            </a:r>
            <a:r>
              <a:rPr lang="en-US" dirty="0" smtClean="0"/>
              <a:t>integration </a:t>
            </a:r>
            <a:r>
              <a:rPr lang="en-US" dirty="0"/>
              <a:t>of </a:t>
            </a:r>
            <a:r>
              <a:rPr lang="en-US" dirty="0" smtClean="0"/>
              <a:t>local communication</a:t>
            </a:r>
          </a:p>
          <a:p>
            <a:r>
              <a:rPr lang="en-US" dirty="0" smtClean="0"/>
              <a:t>In this demo, we present </a:t>
            </a:r>
          </a:p>
          <a:p>
            <a:pPr lvl="1"/>
            <a:r>
              <a:rPr lang="en-US" dirty="0" smtClean="0"/>
              <a:t>NDN-</a:t>
            </a:r>
            <a:r>
              <a:rPr lang="en-US" dirty="0" err="1" smtClean="0"/>
              <a:t>IoT</a:t>
            </a:r>
            <a:r>
              <a:rPr lang="en-US" dirty="0" smtClean="0"/>
              <a:t>, an </a:t>
            </a:r>
            <a:r>
              <a:rPr lang="en-US" dirty="0" err="1"/>
              <a:t>IoT</a:t>
            </a:r>
            <a:r>
              <a:rPr lang="en-US" dirty="0"/>
              <a:t> </a:t>
            </a:r>
            <a:r>
              <a:rPr lang="en-US" dirty="0" smtClean="0"/>
              <a:t>framework over NDN</a:t>
            </a:r>
          </a:p>
          <a:p>
            <a:pPr lvl="1"/>
            <a:r>
              <a:rPr lang="en-US" dirty="0" smtClean="0"/>
              <a:t>“Flow”, a home entertainment application built using NDN-</a:t>
            </a:r>
            <a:r>
              <a:rPr lang="en-US" dirty="0" err="1" smtClean="0"/>
              <a:t>IoT</a:t>
            </a:r>
            <a:endParaRPr lang="en-US" dirty="0" smtClean="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a:t>
            </a:fld>
            <a:endParaRPr lang="en-US"/>
          </a:p>
        </p:txBody>
      </p:sp>
    </p:spTree>
    <p:extLst>
      <p:ext uri="{BB962C8B-B14F-4D97-AF65-F5344CB8AC3E}">
        <p14:creationId xmlns:p14="http://schemas.microsoft.com/office/powerpoint/2010/main" val="17813795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“Flow” Application</a:t>
            </a:r>
          </a:p>
        </p:txBody>
      </p:sp>
      <p:sp>
        <p:nvSpPr>
          <p:cNvPr id="4" name="Date Placeholder 3"/>
          <p:cNvSpPr>
            <a:spLocks noGrp="1"/>
          </p:cNvSpPr>
          <p:nvPr>
            <p:ph type="dt" sz="half" idx="10"/>
          </p:nvPr>
        </p:nvSpPr>
        <p:spPr/>
        <p:txBody>
          <a:bodyPr/>
          <a:lstStyle/>
          <a:p>
            <a:fld id="{C8FA8F5B-D5B3-6643-9360-D3E7988B7780}"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20</a:t>
            </a:fld>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0324788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Flow: introduction</a:t>
            </a:r>
            <a:endParaRPr lang="en-US" dirty="0"/>
          </a:p>
        </p:txBody>
      </p:sp>
      <p:sp>
        <p:nvSpPr>
          <p:cNvPr id="3" name="Content Placeholder 2"/>
          <p:cNvSpPr>
            <a:spLocks noGrp="1"/>
          </p:cNvSpPr>
          <p:nvPr>
            <p:ph idx="1"/>
          </p:nvPr>
        </p:nvSpPr>
        <p:spPr/>
        <p:txBody>
          <a:bodyPr>
            <a:normAutofit/>
          </a:bodyPr>
          <a:lstStyle/>
          <a:p>
            <a:r>
              <a:rPr lang="en-US" dirty="0"/>
              <a:t>Flow is </a:t>
            </a:r>
            <a:r>
              <a:rPr lang="en-US" dirty="0" smtClean="0"/>
              <a:t>a home </a:t>
            </a:r>
            <a:r>
              <a:rPr lang="en-US" dirty="0" err="1"/>
              <a:t>IoT</a:t>
            </a:r>
            <a:r>
              <a:rPr lang="en-US" dirty="0"/>
              <a:t> game application built on top of </a:t>
            </a:r>
            <a:r>
              <a:rPr lang="en-US" dirty="0" smtClean="0"/>
              <a:t>NDN-</a:t>
            </a:r>
            <a:r>
              <a:rPr lang="en-US" dirty="0" err="1" smtClean="0"/>
              <a:t>IoT</a:t>
            </a:r>
            <a:r>
              <a:rPr lang="en-US" dirty="0" smtClean="0"/>
              <a:t> framework. A player</a:t>
            </a:r>
          </a:p>
          <a:p>
            <a:pPr lvl="1"/>
            <a:r>
              <a:rPr lang="en-US" dirty="0" smtClean="0"/>
              <a:t>Interacts </a:t>
            </a:r>
            <a:r>
              <a:rPr lang="en-US" dirty="0"/>
              <a:t>with the game by walking around in an area tracked by </a:t>
            </a:r>
            <a:r>
              <a:rPr lang="en-US" dirty="0" err="1" smtClean="0">
                <a:hlinkClick r:id="rId2"/>
              </a:rPr>
              <a:t>OpenPTrack</a:t>
            </a:r>
            <a:r>
              <a:rPr lang="en-US" dirty="0" smtClean="0">
                <a:hlinkClick r:id="rId2"/>
              </a:rPr>
              <a:t> </a:t>
            </a:r>
            <a:r>
              <a:rPr lang="en-US" dirty="0" smtClean="0"/>
              <a:t>(opt)</a:t>
            </a:r>
          </a:p>
          <a:p>
            <a:pPr lvl="1"/>
            <a:r>
              <a:rPr lang="en-US" dirty="0" smtClean="0"/>
              <a:t>Sees </a:t>
            </a:r>
            <a:r>
              <a:rPr lang="en-US" dirty="0"/>
              <a:t>his physical tracks affect the terrain in a virtual space rendered by </a:t>
            </a:r>
            <a:r>
              <a:rPr lang="en-US" dirty="0">
                <a:hlinkClick r:id="rId3"/>
              </a:rPr>
              <a:t>Unity3D</a:t>
            </a:r>
            <a:r>
              <a:rPr lang="en-US" dirty="0"/>
              <a:t> game </a:t>
            </a:r>
            <a:r>
              <a:rPr lang="en-US" dirty="0" smtClean="0"/>
              <a:t>engine</a:t>
            </a:r>
          </a:p>
          <a:p>
            <a:pPr lvl="1"/>
            <a:r>
              <a:rPr lang="en-US" dirty="0" smtClean="0"/>
              <a:t>Can </a:t>
            </a:r>
            <a:r>
              <a:rPr lang="en-US" dirty="0"/>
              <a:t>also drop images to the virtual space using a mobile </a:t>
            </a:r>
            <a:r>
              <a:rPr lang="en-US" dirty="0" smtClean="0"/>
              <a:t>webpage</a:t>
            </a:r>
          </a:p>
          <a:p>
            <a:pPr lvl="1"/>
            <a:r>
              <a:rPr lang="en-US" dirty="0" smtClean="0"/>
              <a:t>Can control </a:t>
            </a:r>
            <a:r>
              <a:rPr lang="en-US" dirty="0"/>
              <a:t>the angles the virtual cameras are facing by rotating </a:t>
            </a:r>
            <a:r>
              <a:rPr lang="en-US" dirty="0" smtClean="0"/>
              <a:t>gyroscopes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21</a:t>
            </a:fld>
            <a:endParaRPr lang="en-US"/>
          </a:p>
        </p:txBody>
      </p:sp>
    </p:spTree>
    <p:extLst>
      <p:ext uri="{BB962C8B-B14F-4D97-AF65-F5344CB8AC3E}">
        <p14:creationId xmlns:p14="http://schemas.microsoft.com/office/powerpoint/2010/main" val="224431827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 components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9941930"/>
              </p:ext>
            </p:extLst>
          </p:nvPr>
        </p:nvGraphicFramePr>
        <p:xfrm>
          <a:off x="457200" y="1417638"/>
          <a:ext cx="8229600" cy="3845559"/>
        </p:xfrm>
        <a:graphic>
          <a:graphicData uri="http://schemas.openxmlformats.org/drawingml/2006/table">
            <a:tbl>
              <a:tblPr firstRow="1" bandRow="1">
                <a:tableStyleId>{2D5ABB26-0587-4C30-8999-92F81FD0307C}</a:tableStyleId>
              </a:tblPr>
              <a:tblGrid>
                <a:gridCol w="2057400"/>
                <a:gridCol w="2057400"/>
                <a:gridCol w="4114800"/>
              </a:tblGrid>
              <a:tr h="370840">
                <a:tc>
                  <a:txBody>
                    <a:bodyPr/>
                    <a:lstStyle/>
                    <a:p>
                      <a:r>
                        <a:rPr lang="en-US" dirty="0" smtClean="0"/>
                        <a:t>Component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Device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Role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OpenPTrack (opt)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Linux workstation machine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Produces time-series data (location of multiple tracked persons) at 30Hz</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Mobile website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Mobile phone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Sends</a:t>
                      </a:r>
                      <a:r>
                        <a:rPr lang="en-US" baseline="0" dirty="0" smtClean="0"/>
                        <a:t> </a:t>
                      </a:r>
                      <a:r>
                        <a:rPr lang="en-US" dirty="0" smtClean="0"/>
                        <a:t>environment control commands</a:t>
                      </a:r>
                      <a:r>
                        <a:rPr lang="en-US" baseline="0" dirty="0" smtClean="0"/>
                        <a:t> and </a:t>
                      </a:r>
                      <a:r>
                        <a:rPr lang="en-US" dirty="0" smtClean="0"/>
                        <a:t>consumes environment status</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Virtual camera control</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err="1" smtClean="0"/>
                        <a:t>RFduino</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Produces NDN data from gyroscope reading. Packetize, and</a:t>
                      </a:r>
                      <a:r>
                        <a:rPr lang="en-US" baseline="0" dirty="0" smtClean="0"/>
                        <a:t> </a:t>
                      </a:r>
                      <a:r>
                        <a:rPr lang="en-US" dirty="0" smtClean="0"/>
                        <a:t>send to helper (</a:t>
                      </a:r>
                      <a:r>
                        <a:rPr lang="en-US" dirty="0" err="1" smtClean="0"/>
                        <a:t>RaspberryPi</a:t>
                      </a:r>
                      <a:r>
                        <a:rPr lang="en-US" dirty="0" smtClean="0"/>
                        <a:t>) via </a:t>
                      </a:r>
                      <a:r>
                        <a:rPr lang="en-US" dirty="0" err="1" smtClean="0"/>
                        <a:t>bluetooth</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Controller/Gateway</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RaspberryPi2</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Serves as the trust anchor</a:t>
                      </a:r>
                      <a:r>
                        <a:rPr lang="en-US" baseline="0" dirty="0" smtClean="0"/>
                        <a:t> (</a:t>
                      </a:r>
                      <a:r>
                        <a:rPr lang="en-US" dirty="0" smtClean="0"/>
                        <a:t>runs NDN-pi</a:t>
                      </a:r>
                      <a:r>
                        <a:rPr lang="en-US" baseline="0" dirty="0" smtClean="0"/>
                        <a:t> </a:t>
                      </a:r>
                      <a:r>
                        <a:rPr lang="en-US" dirty="0" smtClean="0"/>
                        <a:t>controller)</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Unity3D game engine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OSX </a:t>
                      </a:r>
                      <a:r>
                        <a:rPr lang="en-US" baseline="0" dirty="0" smtClean="0"/>
                        <a:t>machine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Consumes opt, phones, and </a:t>
                      </a:r>
                      <a:r>
                        <a:rPr lang="en-US" dirty="0" err="1" smtClean="0"/>
                        <a:t>Arduino</a:t>
                      </a:r>
                      <a:r>
                        <a:rPr lang="en-US" dirty="0" smtClean="0"/>
                        <a:t> data; and renders</a:t>
                      </a:r>
                      <a:r>
                        <a:rPr lang="en-US" baseline="0" dirty="0" smtClean="0"/>
                        <a:t> the virtual environment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22</a:t>
            </a:fld>
            <a:endParaRPr lang="en-US"/>
          </a:p>
        </p:txBody>
      </p:sp>
      <p:sp>
        <p:nvSpPr>
          <p:cNvPr id="7" name="Content Placeholder 2"/>
          <p:cNvSpPr txBox="1">
            <a:spLocks/>
          </p:cNvSpPr>
          <p:nvPr/>
        </p:nvSpPr>
        <p:spPr>
          <a:xfrm>
            <a:off x="457200" y="5351847"/>
            <a:ext cx="8373054" cy="1209457"/>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71340907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Flow: app message exchanges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23</a:t>
            </a:fld>
            <a:endParaRPr lang="en-US"/>
          </a:p>
        </p:txBody>
      </p:sp>
      <p:pic>
        <p:nvPicPr>
          <p:cNvPr id="24" name="Picture 23"/>
          <p:cNvPicPr>
            <a:picLocks noChangeAspect="1"/>
          </p:cNvPicPr>
          <p:nvPr/>
        </p:nvPicPr>
        <p:blipFill>
          <a:blip r:embed="rId3"/>
          <a:stretch>
            <a:fillRect/>
          </a:stretch>
        </p:blipFill>
        <p:spPr>
          <a:xfrm>
            <a:off x="473038" y="940481"/>
            <a:ext cx="8213762" cy="5259070"/>
          </a:xfrm>
          <a:prstGeom prst="rect">
            <a:avLst/>
          </a:prstGeom>
        </p:spPr>
      </p:pic>
      <p:sp>
        <p:nvSpPr>
          <p:cNvPr id="27" name="Rectangle 26"/>
          <p:cNvSpPr/>
          <p:nvPr/>
        </p:nvSpPr>
        <p:spPr>
          <a:xfrm>
            <a:off x="1461731" y="6213824"/>
            <a:ext cx="4047502" cy="369332"/>
          </a:xfrm>
          <a:prstGeom prst="rect">
            <a:avLst/>
          </a:prstGeom>
        </p:spPr>
        <p:txBody>
          <a:bodyPr wrap="none">
            <a:spAutoFit/>
          </a:bodyPr>
          <a:lstStyle/>
          <a:p>
            <a:r>
              <a:rPr lang="en-US" dirty="0" smtClean="0"/>
              <a:t>Please refer to next page for diagram key</a:t>
            </a:r>
            <a:endParaRPr lang="en-US" dirty="0"/>
          </a:p>
        </p:txBody>
      </p:sp>
      <p:sp>
        <p:nvSpPr>
          <p:cNvPr id="7" name="Content Placeholder 2"/>
          <p:cNvSpPr txBox="1">
            <a:spLocks/>
          </p:cNvSpPr>
          <p:nvPr/>
        </p:nvSpPr>
        <p:spPr>
          <a:xfrm>
            <a:off x="-4364182" y="188637"/>
            <a:ext cx="3740727" cy="205579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endParaRPr lang="en-US" sz="1600" dirty="0">
              <a:solidFill>
                <a:srgbClr val="FF0000"/>
              </a:solidFill>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02173" y="3691374"/>
            <a:ext cx="3405154" cy="2029489"/>
          </a:xfrm>
          <a:prstGeom prst="rect">
            <a:avLst/>
          </a:prstGeom>
        </p:spPr>
      </p:pic>
    </p:spTree>
    <p:extLst>
      <p:ext uri="{BB962C8B-B14F-4D97-AF65-F5344CB8AC3E}">
        <p14:creationId xmlns:p14="http://schemas.microsoft.com/office/powerpoint/2010/main" val="243499879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Flow: </a:t>
            </a:r>
            <a:r>
              <a:rPr lang="en-US" dirty="0" smtClean="0"/>
              <a:t>app message exchange keys</a:t>
            </a:r>
            <a:endParaRPr lang="en-US" dirty="0"/>
          </a:p>
        </p:txBody>
      </p:sp>
      <p:pic>
        <p:nvPicPr>
          <p:cNvPr id="6" name="Content Placeholder 5"/>
          <p:cNvPicPr>
            <a:picLocks noGrp="1" noChangeAspect="1"/>
          </p:cNvPicPr>
          <p:nvPr>
            <p:ph idx="1"/>
          </p:nvPr>
        </p:nvPicPr>
        <p:blipFill>
          <a:blip r:embed="rId2"/>
          <a:srcRect l="-4491" r="-4491"/>
          <a:stretch>
            <a:fillRect/>
          </a:stretch>
        </p:blipFill>
        <p:spPr>
          <a:xfrm>
            <a:off x="457200" y="1106488"/>
            <a:ext cx="8229600" cy="4884737"/>
          </a:xfrm>
        </p:spPr>
      </p:pic>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24</a:t>
            </a:fld>
            <a:endParaRPr lang="en-US"/>
          </a:p>
        </p:txBody>
      </p:sp>
    </p:spTree>
    <p:extLst>
      <p:ext uri="{BB962C8B-B14F-4D97-AF65-F5344CB8AC3E}">
        <p14:creationId xmlns:p14="http://schemas.microsoft.com/office/powerpoint/2010/main" val="27122756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Links and documentation</a:t>
            </a:r>
            <a:endParaRPr lang="en-US" dirty="0"/>
          </a:p>
        </p:txBody>
      </p:sp>
      <p:sp>
        <p:nvSpPr>
          <p:cNvPr id="3" name="Content Placeholder 2"/>
          <p:cNvSpPr>
            <a:spLocks noGrp="1"/>
          </p:cNvSpPr>
          <p:nvPr>
            <p:ph idx="1"/>
          </p:nvPr>
        </p:nvSpPr>
        <p:spPr/>
        <p:txBody>
          <a:bodyPr/>
          <a:lstStyle/>
          <a:p>
            <a:r>
              <a:rPr lang="en-US" dirty="0" smtClean="0">
                <a:hlinkClick r:id="rId2"/>
              </a:rPr>
              <a:t>Code repository</a:t>
            </a:r>
            <a:endParaRPr lang="en-US" dirty="0" smtClean="0"/>
          </a:p>
          <a:p>
            <a:pPr lvl="1"/>
            <a:r>
              <a:rPr lang="en-US" dirty="0" smtClean="0">
                <a:hlinkClick r:id="rId3"/>
              </a:rPr>
              <a:t>NDN-IoT framework</a:t>
            </a:r>
            <a:endParaRPr lang="en-US" dirty="0" smtClean="0"/>
          </a:p>
          <a:p>
            <a:pPr lvl="2"/>
            <a:r>
              <a:rPr lang="en-US" dirty="0" smtClean="0">
                <a:hlinkClick r:id="rId4"/>
              </a:rPr>
              <a:t>Functionality overview</a:t>
            </a:r>
            <a:endParaRPr lang="en-US" dirty="0" smtClean="0"/>
          </a:p>
          <a:p>
            <a:pPr lvl="2"/>
            <a:r>
              <a:rPr lang="en-US" dirty="0" smtClean="0">
                <a:hlinkClick r:id="rId5"/>
              </a:rPr>
              <a:t>Interface description</a:t>
            </a:r>
            <a:endParaRPr lang="en-US" dirty="0" smtClean="0"/>
          </a:p>
          <a:p>
            <a:pPr lvl="1"/>
            <a:r>
              <a:rPr lang="en-US" dirty="0" smtClean="0">
                <a:hlinkClick r:id="rId6"/>
              </a:rPr>
              <a:t>Flow application</a:t>
            </a:r>
            <a:endParaRPr lang="en-US" dirty="0"/>
          </a:p>
          <a:p>
            <a:r>
              <a:rPr lang="en-US" dirty="0" smtClean="0">
                <a:hlinkClick r:id="rId7"/>
              </a:rPr>
              <a:t>Technical guide</a:t>
            </a:r>
            <a:r>
              <a:rPr lang="en-US" dirty="0" smtClean="0"/>
              <a:t> (installation and troubleshooting)</a:t>
            </a:r>
          </a:p>
          <a:p>
            <a:r>
              <a:rPr lang="en-US" dirty="0" smtClean="0"/>
              <a:t>Demo poster</a:t>
            </a:r>
          </a:p>
          <a:p>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25</a:t>
            </a:fld>
            <a:endParaRPr lang="en-US"/>
          </a:p>
        </p:txBody>
      </p:sp>
    </p:spTree>
    <p:extLst>
      <p:ext uri="{BB962C8B-B14F-4D97-AF65-F5344CB8AC3E}">
        <p14:creationId xmlns:p14="http://schemas.microsoft.com/office/powerpoint/2010/main" val="30182147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85000" lnSpcReduction="20000"/>
          </a:bodyPr>
          <a:lstStyle/>
          <a:p>
            <a:r>
              <a:rPr lang="en-US" dirty="0"/>
              <a:t>[1] W. Shang, A. </a:t>
            </a:r>
            <a:r>
              <a:rPr lang="en-US" dirty="0" err="1"/>
              <a:t>Bannis</a:t>
            </a:r>
            <a:r>
              <a:rPr lang="en-US" dirty="0"/>
              <a:t>, T. Liang, Z. Wang, Y. Yu, A. </a:t>
            </a:r>
            <a:r>
              <a:rPr lang="en-US" dirty="0" err="1"/>
              <a:t>Afanasyev</a:t>
            </a:r>
            <a:r>
              <a:rPr lang="en-US" dirty="0"/>
              <a:t>, J. Thompson, J. Burke, B. Zhang, L. Zhang. Named Data Networking of Things (Invited Paper). In </a:t>
            </a:r>
            <a:r>
              <a:rPr lang="en-US" dirty="0" err="1"/>
              <a:t>IoTDI</a:t>
            </a:r>
            <a:r>
              <a:rPr lang="en-US" dirty="0"/>
              <a:t>, </a:t>
            </a:r>
            <a:r>
              <a:rPr lang="en-US" dirty="0" smtClean="0"/>
              <a:t>2016</a:t>
            </a:r>
            <a:endParaRPr lang="pl-PL" dirty="0" smtClean="0"/>
          </a:p>
          <a:p>
            <a:r>
              <a:rPr lang="en-US" dirty="0" smtClean="0"/>
              <a:t>[2</a:t>
            </a:r>
            <a:r>
              <a:rPr lang="en-US" dirty="0"/>
              <a:t>] Z. Zhu and A. </a:t>
            </a:r>
            <a:r>
              <a:rPr lang="en-US" dirty="0" err="1"/>
              <a:t>Afanasyev</a:t>
            </a:r>
            <a:r>
              <a:rPr lang="en-US" dirty="0"/>
              <a:t>. Let's </a:t>
            </a:r>
            <a:r>
              <a:rPr lang="en-US" dirty="0" err="1"/>
              <a:t>ChronoSync</a:t>
            </a:r>
            <a:r>
              <a:rPr lang="en-US" dirty="0"/>
              <a:t>: Decentralized dataset state synchronization in NDN. In ICNP, 2013.</a:t>
            </a:r>
            <a:endParaRPr lang="en-US" dirty="0" smtClean="0"/>
          </a:p>
          <a:p>
            <a:r>
              <a:rPr lang="en-US" dirty="0" smtClean="0"/>
              <a:t>[3</a:t>
            </a:r>
            <a:r>
              <a:rPr lang="en-US" dirty="0"/>
              <a:t>] </a:t>
            </a:r>
            <a:r>
              <a:rPr lang="en-US" dirty="0" smtClean="0"/>
              <a:t>Y. </a:t>
            </a:r>
            <a:r>
              <a:rPr lang="en-US" dirty="0"/>
              <a:t>Yu, </a:t>
            </a:r>
            <a:r>
              <a:rPr lang="en-US" dirty="0" smtClean="0"/>
              <a:t>A. </a:t>
            </a:r>
            <a:r>
              <a:rPr lang="en-US" dirty="0" err="1"/>
              <a:t>Afanasyev</a:t>
            </a:r>
            <a:r>
              <a:rPr lang="en-US" dirty="0"/>
              <a:t>, </a:t>
            </a:r>
            <a:r>
              <a:rPr lang="en-US" dirty="0" smtClean="0"/>
              <a:t>D. </a:t>
            </a:r>
            <a:r>
              <a:rPr lang="en-US" dirty="0"/>
              <a:t>Clark, </a:t>
            </a:r>
            <a:r>
              <a:rPr lang="en-US" dirty="0" smtClean="0"/>
              <a:t>K. </a:t>
            </a:r>
            <a:r>
              <a:rPr lang="en-US" dirty="0" err="1" smtClean="0"/>
              <a:t>Claffy</a:t>
            </a:r>
            <a:r>
              <a:rPr lang="en-US" dirty="0"/>
              <a:t>, </a:t>
            </a:r>
            <a:r>
              <a:rPr lang="en-US" dirty="0" smtClean="0"/>
              <a:t>V. </a:t>
            </a:r>
            <a:r>
              <a:rPr lang="en-US" dirty="0"/>
              <a:t>Jacobson, and </a:t>
            </a:r>
            <a:r>
              <a:rPr lang="en-US" dirty="0" smtClean="0"/>
              <a:t>L. Zhang. </a:t>
            </a:r>
            <a:r>
              <a:rPr lang="en-US" dirty="0"/>
              <a:t>Schematizing Trust in Named Data Networking. In </a:t>
            </a:r>
            <a:r>
              <a:rPr lang="en-US" dirty="0" smtClean="0"/>
              <a:t>ICN’15, 2015</a:t>
            </a:r>
          </a:p>
          <a:p>
            <a:r>
              <a:rPr lang="en-US" dirty="0" smtClean="0"/>
              <a:t>[4</a:t>
            </a:r>
            <a:r>
              <a:rPr lang="en-US" dirty="0"/>
              <a:t>] A. </a:t>
            </a:r>
            <a:r>
              <a:rPr lang="en-US" dirty="0" err="1"/>
              <a:t>Bannis</a:t>
            </a:r>
            <a:r>
              <a:rPr lang="en-US" dirty="0"/>
              <a:t>, J. Burke. Creating A Secure, Integrated Home Network of Things with Named Data Networking, </a:t>
            </a:r>
            <a:r>
              <a:rPr lang="pl-PL" dirty="0"/>
              <a:t>Tech. Rep. NDN-0035, NDN, 2015</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26</a:t>
            </a:fld>
            <a:endParaRPr lang="en-US"/>
          </a:p>
        </p:txBody>
      </p:sp>
    </p:spTree>
    <p:extLst>
      <p:ext uri="{BB962C8B-B14F-4D97-AF65-F5344CB8AC3E}">
        <p14:creationId xmlns:p14="http://schemas.microsoft.com/office/powerpoint/2010/main" val="152654042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54217"/>
            <a:ext cx="8229600" cy="1143000"/>
          </a:xfrm>
        </p:spPr>
        <p:txBody>
          <a:bodyPr/>
          <a:lstStyle/>
          <a:p>
            <a:r>
              <a:rPr lang="en-US" dirty="0" smtClean="0"/>
              <a:t>Thanks</a:t>
            </a:r>
            <a:endParaRPr lang="en-US" dirty="0"/>
          </a:p>
        </p:txBody>
      </p:sp>
      <p:sp>
        <p:nvSpPr>
          <p:cNvPr id="4" name="Date Placeholder 3"/>
          <p:cNvSpPr>
            <a:spLocks noGrp="1"/>
          </p:cNvSpPr>
          <p:nvPr>
            <p:ph type="dt" sz="half" idx="10"/>
          </p:nvPr>
        </p:nvSpPr>
        <p:spPr/>
        <p:txBody>
          <a:bodyPr/>
          <a:lstStyle/>
          <a:p>
            <a:fld id="{A0063C40-A404-F04E-B5F5-DE7D925FC6ED}"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27</a:t>
            </a:fld>
            <a:endParaRPr lang="en-US"/>
          </a:p>
        </p:txBody>
      </p:sp>
    </p:spTree>
    <p:extLst>
      <p:ext uri="{BB962C8B-B14F-4D97-AF65-F5344CB8AC3E}">
        <p14:creationId xmlns:p14="http://schemas.microsoft.com/office/powerpoint/2010/main" val="1229565203"/>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Appendix A: uncovered functionalities in </a:t>
            </a:r>
            <a:r>
              <a:rPr lang="en-US" dirty="0" err="1" smtClean="0"/>
              <a:t>IoTDI</a:t>
            </a:r>
            <a:r>
              <a:rPr lang="en-US" dirty="0" smtClean="0"/>
              <a:t> ‘16 paper</a:t>
            </a:r>
            <a:endParaRPr lang="en-US" dirty="0"/>
          </a:p>
        </p:txBody>
      </p:sp>
      <p:sp>
        <p:nvSpPr>
          <p:cNvPr id="3" name="Content Placeholder 2"/>
          <p:cNvSpPr>
            <a:spLocks noGrp="1"/>
          </p:cNvSpPr>
          <p:nvPr>
            <p:ph idx="1"/>
          </p:nvPr>
        </p:nvSpPr>
        <p:spPr>
          <a:xfrm>
            <a:off x="457200" y="1195049"/>
            <a:ext cx="8229600" cy="4884848"/>
          </a:xfrm>
        </p:spPr>
        <p:txBody>
          <a:bodyPr>
            <a:normAutofit lnSpcReduction="10000"/>
          </a:bodyPr>
          <a:lstStyle/>
          <a:p>
            <a:r>
              <a:rPr lang="en-US" dirty="0" smtClean="0"/>
              <a:t>Section VI.D (access control)</a:t>
            </a:r>
          </a:p>
          <a:p>
            <a:pPr lvl="1"/>
            <a:r>
              <a:rPr lang="en-US" dirty="0" smtClean="0"/>
              <a:t>Not implemented as its functionality is mostly covered in NDN-CCL</a:t>
            </a:r>
          </a:p>
          <a:p>
            <a:pPr lvl="1"/>
            <a:r>
              <a:rPr lang="en-US" dirty="0" smtClean="0"/>
              <a:t>This functionality is available in </a:t>
            </a:r>
            <a:r>
              <a:rPr lang="en-US" dirty="0" smtClean="0">
                <a:hlinkClick r:id="rId3"/>
              </a:rPr>
              <a:t>PyNDN2</a:t>
            </a:r>
            <a:r>
              <a:rPr lang="en-US" dirty="0" smtClean="0"/>
              <a:t>, </a:t>
            </a:r>
            <a:r>
              <a:rPr lang="en-US" dirty="0" smtClean="0">
                <a:hlinkClick r:id="rId4"/>
              </a:rPr>
              <a:t>ndn-js</a:t>
            </a:r>
            <a:r>
              <a:rPr lang="en-US" dirty="0" smtClean="0"/>
              <a:t>, </a:t>
            </a:r>
            <a:r>
              <a:rPr lang="en-US" dirty="0" smtClean="0">
                <a:hlinkClick r:id="rId5"/>
              </a:rPr>
              <a:t>jndn</a:t>
            </a:r>
            <a:r>
              <a:rPr lang="en-US" dirty="0" smtClean="0"/>
              <a:t>, </a:t>
            </a:r>
            <a:r>
              <a:rPr lang="en-US" dirty="0" smtClean="0">
                <a:hlinkClick r:id="rId6"/>
              </a:rPr>
              <a:t>ndn-cpp</a:t>
            </a:r>
            <a:r>
              <a:rPr lang="en-US" dirty="0" smtClean="0"/>
              <a:t>, as well in </a:t>
            </a:r>
            <a:r>
              <a:rPr lang="en-US" dirty="0" err="1" smtClean="0">
                <a:hlinkClick r:id="rId7"/>
              </a:rPr>
              <a:t>ndn</a:t>
            </a:r>
            <a:r>
              <a:rPr lang="en-US" dirty="0" smtClean="0">
                <a:hlinkClick r:id="rId7"/>
              </a:rPr>
              <a:t>-group-encrypt</a:t>
            </a:r>
            <a:endParaRPr lang="en-US" dirty="0" smtClean="0"/>
          </a:p>
          <a:p>
            <a:r>
              <a:rPr lang="en-US" dirty="0" smtClean="0"/>
              <a:t>Section VI.E (aggregation)</a:t>
            </a:r>
          </a:p>
          <a:p>
            <a:pPr lvl="1"/>
            <a:r>
              <a:rPr lang="en-US" dirty="0" smtClean="0"/>
              <a:t>Not implemented as not immediately useful for our current application</a:t>
            </a:r>
          </a:p>
          <a:p>
            <a:pPr lvl="1"/>
            <a:r>
              <a:rPr lang="en-US" dirty="0" smtClean="0"/>
              <a:t>This is implemented in </a:t>
            </a:r>
            <a:r>
              <a:rPr lang="en-US" dirty="0" smtClean="0">
                <a:hlinkClick r:id="rId8"/>
              </a:rPr>
              <a:t>mini-BMS</a:t>
            </a:r>
            <a:r>
              <a:rPr lang="en-US" dirty="0" smtClean="0"/>
              <a:t>, NDN Building Management System emulation in mini-</a:t>
            </a:r>
            <a:r>
              <a:rPr lang="en-US" dirty="0" err="1" smtClean="0"/>
              <a:t>ndn</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28</a:t>
            </a:fld>
            <a:endParaRPr lang="en-US"/>
          </a:p>
        </p:txBody>
      </p:sp>
    </p:spTree>
    <p:extLst>
      <p:ext uri="{BB962C8B-B14F-4D97-AF65-F5344CB8AC3E}">
        <p14:creationId xmlns:p14="http://schemas.microsoft.com/office/powerpoint/2010/main" val="2193704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18154"/>
            <a:ext cx="8229600" cy="1745183"/>
          </a:xfrm>
        </p:spPr>
        <p:txBody>
          <a:bodyPr>
            <a:normAutofit/>
          </a:bodyPr>
          <a:lstStyle/>
          <a:p>
            <a:r>
              <a:rPr lang="en-US" dirty="0" smtClean="0"/>
              <a:t>Appendix B: </a:t>
            </a:r>
            <a:r>
              <a:rPr lang="en-US" dirty="0"/>
              <a:t>scenarios in Flow </a:t>
            </a:r>
            <a:r>
              <a:rPr lang="en-US" dirty="0" smtClean="0"/>
              <a:t>installation and usage</a:t>
            </a:r>
            <a:endParaRPr lang="en-US" dirty="0"/>
          </a:p>
        </p:txBody>
      </p:sp>
      <p:sp>
        <p:nvSpPr>
          <p:cNvPr id="4" name="Date Placeholder 3"/>
          <p:cNvSpPr>
            <a:spLocks noGrp="1"/>
          </p:cNvSpPr>
          <p:nvPr>
            <p:ph type="dt" sz="half" idx="10"/>
          </p:nvPr>
        </p:nvSpPr>
        <p:spPr/>
        <p:txBody>
          <a:bodyPr/>
          <a:lstStyle/>
          <a:p>
            <a:fld id="{A0063C40-A404-F04E-B5F5-DE7D925FC6ED}"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29</a:t>
            </a:fld>
            <a:endParaRPr lang="en-US"/>
          </a:p>
        </p:txBody>
      </p:sp>
    </p:spTree>
    <p:extLst>
      <p:ext uri="{BB962C8B-B14F-4D97-AF65-F5344CB8AC3E}">
        <p14:creationId xmlns:p14="http://schemas.microsoft.com/office/powerpoint/2010/main" val="24975543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 NDN-</a:t>
            </a:r>
            <a:r>
              <a:rPr lang="en-US" dirty="0" err="1" smtClean="0"/>
              <a:t>IoT</a:t>
            </a:r>
            <a:r>
              <a:rPr lang="en-US" dirty="0" smtClean="0"/>
              <a:t> &amp; Flow</a:t>
            </a:r>
            <a:endParaRPr lang="en-US"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90040" y="1223900"/>
            <a:ext cx="6609789" cy="5218255"/>
          </a:xfrm>
        </p:spPr>
      </p:pic>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a:t>
            </a:fld>
            <a:endParaRPr lang="en-US"/>
          </a:p>
        </p:txBody>
      </p:sp>
    </p:spTree>
    <p:extLst>
      <p:ext uri="{BB962C8B-B14F-4D97-AF65-F5344CB8AC3E}">
        <p14:creationId xmlns:p14="http://schemas.microsoft.com/office/powerpoint/2010/main" val="317216596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1: adding gateways and new devices to home</a:t>
            </a:r>
            <a:endParaRPr lang="en-US" dirty="0"/>
          </a:p>
        </p:txBody>
      </p:sp>
      <p:sp>
        <p:nvSpPr>
          <p:cNvPr id="3" name="Content Placeholder 2"/>
          <p:cNvSpPr>
            <a:spLocks noGrp="1"/>
          </p:cNvSpPr>
          <p:nvPr>
            <p:ph idx="1"/>
          </p:nvPr>
        </p:nvSpPr>
        <p:spPr>
          <a:xfrm>
            <a:off x="457200" y="1329435"/>
            <a:ext cx="8229600" cy="5026915"/>
          </a:xfrm>
        </p:spPr>
        <p:txBody>
          <a:bodyPr>
            <a:normAutofit fontScale="92500" lnSpcReduction="20000"/>
          </a:bodyPr>
          <a:lstStyle/>
          <a:p>
            <a:r>
              <a:rPr lang="en-US" dirty="0" smtClean="0"/>
              <a:t>User has several gateways (e.g. routers) in his home; each one may </a:t>
            </a:r>
            <a:r>
              <a:rPr lang="en-US" dirty="0" smtClean="0"/>
              <a:t>cover several </a:t>
            </a:r>
            <a:r>
              <a:rPr lang="en-US" dirty="0" smtClean="0"/>
              <a:t>rooms</a:t>
            </a:r>
          </a:p>
          <a:p>
            <a:r>
              <a:rPr lang="en-US" dirty="0" smtClean="0"/>
              <a:t>When installing the </a:t>
            </a:r>
            <a:r>
              <a:rPr lang="en-US" dirty="0" smtClean="0"/>
              <a:t>trust </a:t>
            </a:r>
            <a:r>
              <a:rPr lang="en-US" dirty="0" smtClean="0"/>
              <a:t>anchor gateway at home for the first time, user will be asked to provide its name</a:t>
            </a:r>
          </a:p>
          <a:p>
            <a:pPr lvl="1"/>
            <a:r>
              <a:rPr lang="en-US" dirty="0" smtClean="0"/>
              <a:t>For example, router serial-1234 should generate </a:t>
            </a:r>
            <a:r>
              <a:rPr lang="en-US" dirty="0" smtClean="0"/>
              <a:t>a key pair </a:t>
            </a:r>
            <a:r>
              <a:rPr lang="en-US" dirty="0" smtClean="0"/>
              <a:t>for identity “/home/devices</a:t>
            </a:r>
            <a:r>
              <a:rPr lang="en-US" dirty="0" smtClean="0"/>
              <a:t>/gateway/</a:t>
            </a:r>
            <a:r>
              <a:rPr lang="en-US" dirty="0" smtClean="0"/>
              <a:t>”, and a self-signed certificate)</a:t>
            </a:r>
            <a:endParaRPr lang="en-US" dirty="0"/>
          </a:p>
          <a:p>
            <a:r>
              <a:rPr lang="en-US" dirty="0" smtClean="0"/>
              <a:t>The user could then add devices trusted by the trust anchor gateway (or by other gateways </a:t>
            </a:r>
            <a:r>
              <a:rPr lang="en-US" dirty="0" smtClean="0"/>
              <a:t>who are alread</a:t>
            </a:r>
            <a:r>
              <a:rPr lang="en-US" dirty="0" smtClean="0"/>
              <a:t>y </a:t>
            </a:r>
            <a:r>
              <a:rPr lang="en-US" dirty="0" smtClean="0"/>
              <a:t>added using the process “</a:t>
            </a:r>
            <a:r>
              <a:rPr lang="en-US" dirty="0" smtClean="0"/>
              <a:t>bootstrap – add device</a:t>
            </a:r>
            <a:r>
              <a:rPr lang="en-US" dirty="0" smtClean="0"/>
              <a:t>”. In this case, </a:t>
            </a:r>
            <a:r>
              <a:rPr lang="en-US" dirty="0" smtClean="0"/>
              <a:t>multiple </a:t>
            </a:r>
            <a:r>
              <a:rPr lang="en-US" dirty="0" smtClean="0"/>
              <a:t>gateways form a chain of trust.)</a:t>
            </a:r>
            <a:endParaRPr lang="en-US" dirty="0" smtClean="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30</a:t>
            </a:fld>
            <a:endParaRPr lang="en-US"/>
          </a:p>
        </p:txBody>
      </p:sp>
    </p:spTree>
    <p:extLst>
      <p:ext uri="{BB962C8B-B14F-4D97-AF65-F5344CB8AC3E}">
        <p14:creationId xmlns:p14="http://schemas.microsoft.com/office/powerpoint/2010/main" val="20936349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2: buying Flow and installing at home</a:t>
            </a:r>
            <a:endParaRPr lang="en-US" dirty="0"/>
          </a:p>
        </p:txBody>
      </p:sp>
      <p:sp>
        <p:nvSpPr>
          <p:cNvPr id="3" name="Content Placeholder 2"/>
          <p:cNvSpPr>
            <a:spLocks noGrp="1"/>
          </p:cNvSpPr>
          <p:nvPr>
            <p:ph idx="1"/>
          </p:nvPr>
        </p:nvSpPr>
        <p:spPr>
          <a:xfrm>
            <a:off x="457200" y="1186212"/>
            <a:ext cx="8229600" cy="4884848"/>
          </a:xfrm>
        </p:spPr>
        <p:txBody>
          <a:bodyPr>
            <a:normAutofit fontScale="92500"/>
          </a:bodyPr>
          <a:lstStyle/>
          <a:p>
            <a:r>
              <a:rPr lang="en-US" dirty="0" smtClean="0"/>
              <a:t>After acquiring the necessary hardware and setting them up at home, the user buys Flow software, verifies the binaries with </a:t>
            </a:r>
            <a:r>
              <a:rPr lang="en-US" dirty="0" smtClean="0"/>
              <a:t>developer’s </a:t>
            </a:r>
            <a:r>
              <a:rPr lang="en-US" dirty="0" smtClean="0"/>
              <a:t>certificate, and </a:t>
            </a:r>
            <a:r>
              <a:rPr lang="en-US" dirty="0" smtClean="0"/>
              <a:t>installs </a:t>
            </a:r>
            <a:r>
              <a:rPr lang="en-US" dirty="0" smtClean="0"/>
              <a:t>on various devices</a:t>
            </a:r>
          </a:p>
          <a:p>
            <a:r>
              <a:rPr lang="en-US" dirty="0" smtClean="0"/>
              <a:t>Before launching, user </a:t>
            </a:r>
            <a:r>
              <a:rPr lang="en-US" dirty="0" smtClean="0"/>
              <a:t>configures </a:t>
            </a:r>
            <a:r>
              <a:rPr lang="en-US" dirty="0" smtClean="0"/>
              <a:t>Flow </a:t>
            </a:r>
            <a:r>
              <a:rPr lang="en-US" dirty="0" smtClean="0"/>
              <a:t>application </a:t>
            </a:r>
            <a:r>
              <a:rPr lang="en-US" dirty="0" smtClean="0"/>
              <a:t>prefixes on each piece of hardware, </a:t>
            </a:r>
            <a:r>
              <a:rPr lang="en-US" dirty="0" smtClean="0"/>
              <a:t>and upon first launch </a:t>
            </a:r>
            <a:r>
              <a:rPr lang="en-US" dirty="0" smtClean="0"/>
              <a:t>the application binary </a:t>
            </a:r>
            <a:r>
              <a:rPr lang="en-US" dirty="0" smtClean="0"/>
              <a:t>requests </a:t>
            </a:r>
            <a:r>
              <a:rPr lang="en-US" dirty="0" smtClean="0"/>
              <a:t>producing </a:t>
            </a:r>
            <a:r>
              <a:rPr lang="en-US" dirty="0" smtClean="0"/>
              <a:t>authorization. </a:t>
            </a:r>
          </a:p>
          <a:p>
            <a:r>
              <a:rPr lang="en-US" dirty="0" smtClean="0"/>
              <a:t>Installation is complete after user authorizes application publishing requests.</a:t>
            </a:r>
            <a:endParaRPr lang="en-US" dirty="0" smtClean="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31</a:t>
            </a:fld>
            <a:endParaRPr lang="en-US"/>
          </a:p>
        </p:txBody>
      </p:sp>
    </p:spTree>
    <p:extLst>
      <p:ext uri="{BB962C8B-B14F-4D97-AF65-F5344CB8AC3E}">
        <p14:creationId xmlns:p14="http://schemas.microsoft.com/office/powerpoint/2010/main" val="23249842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3: replacing a device using the same application level name</a:t>
            </a:r>
            <a:endParaRPr lang="en-US" dirty="0"/>
          </a:p>
        </p:txBody>
      </p:sp>
      <p:sp>
        <p:nvSpPr>
          <p:cNvPr id="3" name="Content Placeholder 2"/>
          <p:cNvSpPr>
            <a:spLocks noGrp="1"/>
          </p:cNvSpPr>
          <p:nvPr>
            <p:ph idx="1"/>
          </p:nvPr>
        </p:nvSpPr>
        <p:spPr>
          <a:xfrm>
            <a:off x="457200" y="1285425"/>
            <a:ext cx="8229600" cy="5249506"/>
          </a:xfrm>
        </p:spPr>
        <p:txBody>
          <a:bodyPr>
            <a:normAutofit/>
          </a:bodyPr>
          <a:lstStyle/>
          <a:p>
            <a:r>
              <a:rPr lang="en-US" dirty="0" smtClean="0"/>
              <a:t>Imagine that </a:t>
            </a:r>
            <a:r>
              <a:rPr lang="en-US" dirty="0" smtClean="0"/>
              <a:t>an old “gyro1” </a:t>
            </a:r>
            <a:r>
              <a:rPr lang="en-US" dirty="0" smtClean="0"/>
              <a:t>breaks, we replace it with a new one also called </a:t>
            </a:r>
            <a:r>
              <a:rPr lang="en-US" dirty="0" smtClean="0"/>
              <a:t>“gyro1”</a:t>
            </a:r>
            <a:endParaRPr lang="en-US" dirty="0" smtClean="0"/>
          </a:p>
          <a:p>
            <a:r>
              <a:rPr lang="en-US" dirty="0" smtClean="0"/>
              <a:t>To achieve this, the user follows the application prefix configuration step described in previous slide</a:t>
            </a:r>
          </a:p>
          <a:p>
            <a:pPr lvl="1"/>
            <a:r>
              <a:rPr lang="en-US" dirty="0" smtClean="0"/>
              <a:t>Name the new </a:t>
            </a:r>
            <a:r>
              <a:rPr lang="en-US" dirty="0" smtClean="0"/>
              <a:t>gyroscope “gyro1”</a:t>
            </a:r>
            <a:endParaRPr lang="en-US" dirty="0" smtClean="0"/>
          </a:p>
          <a:p>
            <a:pPr lvl="1"/>
            <a:r>
              <a:rPr lang="en-US" dirty="0" smtClean="0"/>
              <a:t>Run “bootstrap – producer authorization” on the new </a:t>
            </a:r>
            <a:r>
              <a:rPr lang="en-US" dirty="0" smtClean="0"/>
              <a:t>gyroscope </a:t>
            </a:r>
            <a:r>
              <a:rPr lang="en-US" dirty="0" smtClean="0"/>
              <a:t>to tell </a:t>
            </a:r>
            <a:r>
              <a:rPr lang="en-US" dirty="0" smtClean="0"/>
              <a:t>the gateway </a:t>
            </a:r>
            <a:r>
              <a:rPr lang="en-US" dirty="0" smtClean="0"/>
              <a:t>to update trust schema with new device certificate </a:t>
            </a:r>
            <a:r>
              <a:rPr lang="en-US" dirty="0" smtClean="0"/>
              <a:t>for data under “gyro1” prefix</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32</a:t>
            </a:fld>
            <a:endParaRPr lang="en-US"/>
          </a:p>
        </p:txBody>
      </p:sp>
    </p:spTree>
    <p:extLst>
      <p:ext uri="{BB962C8B-B14F-4D97-AF65-F5344CB8AC3E}">
        <p14:creationId xmlns:p14="http://schemas.microsoft.com/office/powerpoint/2010/main" val="30738970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Appendix C: issues reflection</a:t>
            </a:r>
            <a:endParaRPr lang="en-US" dirty="0"/>
          </a:p>
        </p:txBody>
      </p:sp>
      <p:sp>
        <p:nvSpPr>
          <p:cNvPr id="3" name="Content Placeholder 2"/>
          <p:cNvSpPr>
            <a:spLocks noGrp="1"/>
          </p:cNvSpPr>
          <p:nvPr>
            <p:ph idx="1"/>
          </p:nvPr>
        </p:nvSpPr>
        <p:spPr>
          <a:xfrm>
            <a:off x="457200" y="1097279"/>
            <a:ext cx="8229600" cy="5410999"/>
          </a:xfrm>
        </p:spPr>
        <p:txBody>
          <a:bodyPr>
            <a:normAutofit fontScale="70000" lnSpcReduction="20000"/>
          </a:bodyPr>
          <a:lstStyle/>
          <a:p>
            <a:r>
              <a:rPr lang="en-US" dirty="0" smtClean="0"/>
              <a:t>Library interface</a:t>
            </a:r>
          </a:p>
          <a:p>
            <a:pPr lvl="1"/>
            <a:r>
              <a:rPr lang="en-US" dirty="0" smtClean="0"/>
              <a:t>Interface design needs improvement (e.g. not straight forward return values and parameters in bootstrap and discovery; not conformed </a:t>
            </a:r>
            <a:r>
              <a:rPr lang="en-US" dirty="0" err="1" smtClean="0"/>
              <a:t>OnValidationFailed</a:t>
            </a:r>
            <a:r>
              <a:rPr lang="en-US" dirty="0" smtClean="0"/>
              <a:t> interface)</a:t>
            </a:r>
          </a:p>
          <a:p>
            <a:r>
              <a:rPr lang="en-US" dirty="0" smtClean="0"/>
              <a:t>Library mechanism</a:t>
            </a:r>
          </a:p>
          <a:p>
            <a:pPr lvl="1"/>
            <a:r>
              <a:rPr lang="en-US" dirty="0" smtClean="0"/>
              <a:t>Library lacks conformed error reporting and exception handling</a:t>
            </a:r>
          </a:p>
          <a:p>
            <a:pPr lvl="1"/>
            <a:r>
              <a:rPr lang="en-US" dirty="0" smtClean="0"/>
              <a:t>Build system and scripts need minor revisions (e.g. </a:t>
            </a:r>
            <a:r>
              <a:rPr lang="en-US" dirty="0" smtClean="0"/>
              <a:t>currently </a:t>
            </a:r>
            <a:r>
              <a:rPr lang="en-US" dirty="0" smtClean="0"/>
              <a:t>some framework libraries may require </a:t>
            </a:r>
            <a:r>
              <a:rPr lang="en-US" dirty="0" smtClean="0"/>
              <a:t>further </a:t>
            </a:r>
            <a:r>
              <a:rPr lang="en-US" dirty="0" smtClean="0"/>
              <a:t>steps between </a:t>
            </a:r>
            <a:r>
              <a:rPr lang="en-US" dirty="0" err="1" smtClean="0"/>
              <a:t>waf</a:t>
            </a:r>
            <a:r>
              <a:rPr lang="en-US" dirty="0"/>
              <a:t> </a:t>
            </a:r>
            <a:r>
              <a:rPr lang="en-US" dirty="0" smtClean="0"/>
              <a:t>configure and </a:t>
            </a:r>
            <a:r>
              <a:rPr lang="en-US" dirty="0" err="1" smtClean="0"/>
              <a:t>waf</a:t>
            </a:r>
            <a:r>
              <a:rPr lang="en-US" dirty="0" smtClean="0"/>
              <a:t>)</a:t>
            </a:r>
          </a:p>
          <a:p>
            <a:r>
              <a:rPr lang="en-US" dirty="0" smtClean="0"/>
              <a:t>Unused functionality</a:t>
            </a:r>
          </a:p>
          <a:p>
            <a:pPr lvl="1"/>
            <a:r>
              <a:rPr lang="en-US" dirty="0" smtClean="0"/>
              <a:t>Demo does not cover discovery</a:t>
            </a:r>
          </a:p>
          <a:p>
            <a:pPr lvl="1"/>
            <a:r>
              <a:rPr lang="en-US" dirty="0" smtClean="0"/>
              <a:t>Demo does not show security: verified data </a:t>
            </a:r>
            <a:r>
              <a:rPr lang="en-US" dirty="0" err="1" smtClean="0"/>
              <a:t>vs</a:t>
            </a:r>
            <a:r>
              <a:rPr lang="en-US" dirty="0" smtClean="0"/>
              <a:t> unverified data</a:t>
            </a:r>
            <a:endParaRPr lang="en-US" dirty="0"/>
          </a:p>
          <a:p>
            <a:r>
              <a:rPr lang="en-US" dirty="0"/>
              <a:t>Library </a:t>
            </a:r>
            <a:r>
              <a:rPr lang="en-US" dirty="0" smtClean="0"/>
              <a:t>documentation</a:t>
            </a:r>
          </a:p>
          <a:p>
            <a:pPr lvl="1"/>
            <a:r>
              <a:rPr lang="en-US" dirty="0" smtClean="0"/>
              <a:t>Unevaluated documentation: no one actually followed the documentation to develop an application</a:t>
            </a:r>
          </a:p>
          <a:p>
            <a:r>
              <a:rPr lang="en-US" dirty="0" smtClean="0"/>
              <a:t>Library usability</a:t>
            </a:r>
          </a:p>
          <a:p>
            <a:pPr lvl="1"/>
            <a:r>
              <a:rPr lang="en-US" dirty="0"/>
              <a:t>Library lacks example </a:t>
            </a:r>
            <a:r>
              <a:rPr lang="en-US" dirty="0" smtClean="0"/>
              <a:t>code</a:t>
            </a:r>
          </a:p>
          <a:p>
            <a:pPr lvl="1"/>
            <a:r>
              <a:rPr lang="en-US" dirty="0" smtClean="0"/>
              <a:t>Library lacks test suites </a:t>
            </a:r>
            <a:r>
              <a:rPr lang="en-US" dirty="0" smtClean="0"/>
              <a:t>for</a:t>
            </a:r>
            <a:r>
              <a:rPr lang="en-US" dirty="0" smtClean="0"/>
              <a:t> coverage and robustness testing</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33</a:t>
            </a:fld>
            <a:endParaRPr lang="en-US"/>
          </a:p>
        </p:txBody>
      </p:sp>
    </p:spTree>
    <p:extLst>
      <p:ext uri="{BB962C8B-B14F-4D97-AF65-F5344CB8AC3E}">
        <p14:creationId xmlns:p14="http://schemas.microsoft.com/office/powerpoint/2010/main" val="1194915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Appendix D: manufacturer and code/binary trust schema</a:t>
            </a:r>
            <a:endParaRPr lang="en-US" dirty="0"/>
          </a:p>
        </p:txBody>
      </p:sp>
      <p:sp>
        <p:nvSpPr>
          <p:cNvPr id="3" name="Content Placeholder 2"/>
          <p:cNvSpPr>
            <a:spLocks noGrp="1"/>
          </p:cNvSpPr>
          <p:nvPr>
            <p:ph idx="1"/>
          </p:nvPr>
        </p:nvSpPr>
        <p:spPr>
          <a:xfrm>
            <a:off x="457200" y="1600200"/>
            <a:ext cx="8229600" cy="607059"/>
          </a:xfrm>
        </p:spPr>
        <p:txBody>
          <a:bodyPr/>
          <a:lstStyle/>
          <a:p>
            <a:r>
              <a:rPr lang="en-US" dirty="0" smtClean="0"/>
              <a:t>Trust schema in manufacturer namespace</a:t>
            </a:r>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34</a:t>
            </a:fld>
            <a:endParaRPr lang="en-US"/>
          </a:p>
        </p:txBody>
      </p:sp>
      <p:pic>
        <p:nvPicPr>
          <p:cNvPr id="8" name="Picture 7"/>
          <p:cNvPicPr>
            <a:picLocks noChangeAspect="1"/>
          </p:cNvPicPr>
          <p:nvPr/>
        </p:nvPicPr>
        <p:blipFill>
          <a:blip r:embed="rId3"/>
          <a:stretch>
            <a:fillRect/>
          </a:stretch>
        </p:blipFill>
        <p:spPr>
          <a:xfrm>
            <a:off x="1587631" y="2207259"/>
            <a:ext cx="5942817" cy="1745368"/>
          </a:xfrm>
          <a:prstGeom prst="rect">
            <a:avLst/>
          </a:prstGeom>
        </p:spPr>
      </p:pic>
      <p:sp>
        <p:nvSpPr>
          <p:cNvPr id="11" name="Content Placeholder 2"/>
          <p:cNvSpPr txBox="1">
            <a:spLocks/>
          </p:cNvSpPr>
          <p:nvPr/>
        </p:nvSpPr>
        <p:spPr>
          <a:xfrm>
            <a:off x="457199" y="4003923"/>
            <a:ext cx="8433765" cy="758233"/>
          </a:xfrm>
          <a:prstGeom prst="rect">
            <a:avLst/>
          </a:prstGeom>
        </p:spPr>
        <p:txBody>
          <a:bodyPr vert="horz" lIns="91440" tIns="45720" rIns="91440" bIns="45720" rtlCol="0">
            <a:normAutofit fontScale="850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Trust schema in application binary data namespace</a:t>
            </a:r>
          </a:p>
        </p:txBody>
      </p:sp>
      <p:pic>
        <p:nvPicPr>
          <p:cNvPr id="14" name="Picture 13"/>
          <p:cNvPicPr>
            <a:picLocks noChangeAspect="1"/>
          </p:cNvPicPr>
          <p:nvPr/>
        </p:nvPicPr>
        <p:blipFill>
          <a:blip r:embed="rId4"/>
          <a:stretch>
            <a:fillRect/>
          </a:stretch>
        </p:blipFill>
        <p:spPr>
          <a:xfrm>
            <a:off x="1013059" y="4610982"/>
            <a:ext cx="6975161" cy="1640023"/>
          </a:xfrm>
          <a:prstGeom prst="rect">
            <a:avLst/>
          </a:prstGeom>
        </p:spPr>
      </p:pic>
    </p:spTree>
    <p:extLst>
      <p:ext uri="{BB962C8B-B14F-4D97-AF65-F5344CB8AC3E}">
        <p14:creationId xmlns:p14="http://schemas.microsoft.com/office/powerpoint/2010/main" val="10851836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NDN-</a:t>
            </a:r>
            <a:r>
              <a:rPr lang="en-US" dirty="0" err="1" smtClean="0"/>
              <a:t>IoT</a:t>
            </a:r>
            <a:r>
              <a:rPr lang="en-US" dirty="0" smtClean="0"/>
              <a:t> Framework</a:t>
            </a:r>
            <a:endParaRPr lang="en-US" dirty="0"/>
          </a:p>
        </p:txBody>
      </p:sp>
      <p:sp>
        <p:nvSpPr>
          <p:cNvPr id="4" name="Date Placeholder 3"/>
          <p:cNvSpPr>
            <a:spLocks noGrp="1"/>
          </p:cNvSpPr>
          <p:nvPr>
            <p:ph type="dt" sz="half" idx="10"/>
          </p:nvPr>
        </p:nvSpPr>
        <p:spPr/>
        <p:txBody>
          <a:bodyPr/>
          <a:lstStyle/>
          <a:p>
            <a:fld id="{C8FA8F5B-D5B3-6643-9360-D3E7988B7780}"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4</a:t>
            </a:fld>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1734128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functionalities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5</a:t>
            </a:fld>
            <a:endParaRPr lang="en-US"/>
          </a:p>
        </p:txBody>
      </p:sp>
      <p:sp>
        <p:nvSpPr>
          <p:cNvPr id="6" name="Content Placeholder 2"/>
          <p:cNvSpPr txBox="1">
            <a:spLocks/>
          </p:cNvSpPr>
          <p:nvPr/>
        </p:nvSpPr>
        <p:spPr>
          <a:xfrm>
            <a:off x="609600" y="1065193"/>
            <a:ext cx="8229600" cy="488484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NDN-</a:t>
            </a:r>
            <a:r>
              <a:rPr lang="en-US" dirty="0" err="1" smtClean="0"/>
              <a:t>IoT</a:t>
            </a:r>
            <a:r>
              <a:rPr lang="en-US" dirty="0" smtClean="0"/>
              <a:t> (Named Data Networking of Things) is a set of libraries implementing functionalities in the NDN team’s </a:t>
            </a:r>
            <a:r>
              <a:rPr lang="en-US" dirty="0" smtClean="0">
                <a:hlinkClick r:id="rId3"/>
              </a:rPr>
              <a:t>IoTDI 2016 paper</a:t>
            </a:r>
            <a:r>
              <a:rPr lang="en-US" dirty="0" smtClean="0"/>
              <a:t> [1]</a:t>
            </a:r>
          </a:p>
          <a:p>
            <a:pPr lvl="1"/>
            <a:r>
              <a:rPr lang="en-US" dirty="0" smtClean="0"/>
              <a:t>Naming things, devices, and their data (VI.A, VI.H)</a:t>
            </a:r>
          </a:p>
          <a:p>
            <a:pPr lvl="1"/>
            <a:r>
              <a:rPr lang="en-US" dirty="0" smtClean="0"/>
              <a:t>Schematized trust (VI.C)</a:t>
            </a:r>
          </a:p>
          <a:p>
            <a:pPr lvl="1"/>
            <a:r>
              <a:rPr lang="en-US" dirty="0" smtClean="0"/>
              <a:t>Device and application bootstrap (VI.B, VI.C)</a:t>
            </a:r>
          </a:p>
          <a:p>
            <a:pPr lvl="1"/>
            <a:r>
              <a:rPr lang="en-US" dirty="0" smtClean="0"/>
              <a:t>Device/service/capability discovery (VI.B)</a:t>
            </a:r>
          </a:p>
          <a:p>
            <a:pPr lvl="1"/>
            <a:r>
              <a:rPr lang="en-US" dirty="0" smtClean="0"/>
              <a:t>Application-level pub/sub (VI.F)</a:t>
            </a:r>
          </a:p>
        </p:txBody>
      </p:sp>
      <p:sp>
        <p:nvSpPr>
          <p:cNvPr id="7" name="Rectangle 6"/>
          <p:cNvSpPr/>
          <p:nvPr/>
        </p:nvSpPr>
        <p:spPr>
          <a:xfrm>
            <a:off x="680781" y="5803285"/>
            <a:ext cx="8233901" cy="646331"/>
          </a:xfrm>
          <a:prstGeom prst="rect">
            <a:avLst/>
          </a:prstGeom>
        </p:spPr>
        <p:txBody>
          <a:bodyPr wrap="square">
            <a:spAutoFit/>
          </a:bodyPr>
          <a:lstStyle/>
          <a:p>
            <a:r>
              <a:rPr lang="en-US" i="1" dirty="0"/>
              <a:t>[1] W. Shang, A. </a:t>
            </a:r>
            <a:r>
              <a:rPr lang="en-US" i="1" dirty="0" err="1"/>
              <a:t>Bannis</a:t>
            </a:r>
            <a:r>
              <a:rPr lang="en-US" i="1" dirty="0"/>
              <a:t>, T. Liang, Z. Wang, Y. Yu, A. </a:t>
            </a:r>
            <a:r>
              <a:rPr lang="en-US" i="1" dirty="0" err="1"/>
              <a:t>Afanasyev</a:t>
            </a:r>
            <a:r>
              <a:rPr lang="en-US" i="1" dirty="0"/>
              <a:t>, J. Thompson, J. Burke, B. Zhang, L. Zhang. Named Data Networking of Things (Invited Paper). In </a:t>
            </a:r>
            <a:r>
              <a:rPr lang="en-US" i="1" dirty="0" err="1"/>
              <a:t>IoTDI</a:t>
            </a:r>
            <a:r>
              <a:rPr lang="en-US" i="1" dirty="0"/>
              <a:t>, 2016</a:t>
            </a:r>
          </a:p>
        </p:txBody>
      </p:sp>
    </p:spTree>
    <p:extLst>
      <p:ext uri="{BB962C8B-B14F-4D97-AF65-F5344CB8AC3E}">
        <p14:creationId xmlns:p14="http://schemas.microsoft.com/office/powerpoint/2010/main" val="412971582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a:t>: </a:t>
            </a:r>
            <a:r>
              <a:rPr lang="en-US" dirty="0" smtClean="0"/>
              <a:t>naming</a:t>
            </a:r>
            <a:endParaRPr lang="en-US" dirty="0"/>
          </a:p>
        </p:txBody>
      </p:sp>
      <p:sp>
        <p:nvSpPr>
          <p:cNvPr id="3" name="Content Placeholder 2"/>
          <p:cNvSpPr>
            <a:spLocks noGrp="1"/>
          </p:cNvSpPr>
          <p:nvPr>
            <p:ph idx="1"/>
          </p:nvPr>
        </p:nvSpPr>
        <p:spPr>
          <a:xfrm>
            <a:off x="457200" y="1038161"/>
            <a:ext cx="8229600" cy="5365580"/>
          </a:xfrm>
        </p:spPr>
        <p:txBody>
          <a:bodyPr>
            <a:normAutofit fontScale="92500"/>
          </a:bodyPr>
          <a:lstStyle/>
          <a:p>
            <a:r>
              <a:rPr lang="en-US" dirty="0"/>
              <a:t>The framework can support arbitrary </a:t>
            </a:r>
            <a:r>
              <a:rPr lang="en-US" dirty="0" smtClean="0"/>
              <a:t>names. In our application we used three levels of names</a:t>
            </a:r>
            <a:endParaRPr lang="en-US" dirty="0"/>
          </a:p>
          <a:p>
            <a:pPr lvl="1"/>
            <a:r>
              <a:rPr lang="en-US" dirty="0" smtClean="0"/>
              <a:t>Application/thing level: name the thing</a:t>
            </a:r>
          </a:p>
          <a:p>
            <a:pPr lvl="2"/>
            <a:r>
              <a:rPr lang="en-US" dirty="0"/>
              <a:t>An application-specific </a:t>
            </a:r>
            <a:r>
              <a:rPr lang="en-US" dirty="0" smtClean="0"/>
              <a:t>“label” </a:t>
            </a:r>
            <a:r>
              <a:rPr lang="en-US" dirty="0"/>
              <a:t>given by the </a:t>
            </a:r>
            <a:r>
              <a:rPr lang="en-US" dirty="0" smtClean="0"/>
              <a:t>user</a:t>
            </a:r>
          </a:p>
          <a:p>
            <a:pPr lvl="2"/>
            <a:r>
              <a:rPr lang="en-US" dirty="0" smtClean="0"/>
              <a:t>For application data exchange</a:t>
            </a:r>
          </a:p>
          <a:p>
            <a:pPr lvl="1"/>
            <a:r>
              <a:rPr lang="en-US" dirty="0" smtClean="0"/>
              <a:t>Device level: name the device in a space</a:t>
            </a:r>
          </a:p>
          <a:p>
            <a:pPr lvl="2"/>
            <a:r>
              <a:rPr lang="en-US" dirty="0" smtClean="0"/>
              <a:t>Some physical properties of the device to identify the device</a:t>
            </a:r>
          </a:p>
          <a:p>
            <a:pPr lvl="2"/>
            <a:r>
              <a:rPr lang="en-US" dirty="0" smtClean="0"/>
              <a:t>For device control and status feedback</a:t>
            </a:r>
          </a:p>
          <a:p>
            <a:pPr lvl="1"/>
            <a:r>
              <a:rPr lang="en-US" dirty="0" smtClean="0"/>
              <a:t>Manufacturer level: name given by the manufacturer</a:t>
            </a:r>
          </a:p>
          <a:p>
            <a:pPr lvl="2"/>
            <a:r>
              <a:rPr lang="en-US" dirty="0" smtClean="0"/>
              <a:t>For initial device profile retrieval and verification</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6</a:t>
            </a:fld>
            <a:endParaRPr lang="en-US"/>
          </a:p>
        </p:txBody>
      </p:sp>
    </p:spTree>
    <p:extLst>
      <p:ext uri="{BB962C8B-B14F-4D97-AF65-F5344CB8AC3E}">
        <p14:creationId xmlns:p14="http://schemas.microsoft.com/office/powerpoint/2010/main" val="84459418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naming – </a:t>
            </a:r>
            <a:r>
              <a:rPr lang="en-US" dirty="0" err="1" smtClean="0"/>
              <a:t>cont</a:t>
            </a:r>
            <a:endParaRPr lang="en-US" dirty="0"/>
          </a:p>
        </p:txBody>
      </p:sp>
      <p:sp>
        <p:nvSpPr>
          <p:cNvPr id="3" name="Content Placeholder 2"/>
          <p:cNvSpPr>
            <a:spLocks noGrp="1"/>
          </p:cNvSpPr>
          <p:nvPr>
            <p:ph idx="1"/>
          </p:nvPr>
        </p:nvSpPr>
        <p:spPr>
          <a:xfrm>
            <a:off x="457200" y="1097280"/>
            <a:ext cx="8229600" cy="1143784"/>
          </a:xfrm>
        </p:spPr>
        <p:txBody>
          <a:bodyPr/>
          <a:lstStyle/>
          <a:p>
            <a:r>
              <a:rPr lang="en-US" dirty="0" smtClean="0"/>
              <a:t>An example of the three levels of names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7</a:t>
            </a:fld>
            <a:endParaRPr lang="en-US"/>
          </a:p>
        </p:txBody>
      </p:sp>
      <p:pic>
        <p:nvPicPr>
          <p:cNvPr id="6" name="Picture 5"/>
          <p:cNvPicPr>
            <a:picLocks noChangeAspect="1"/>
          </p:cNvPicPr>
          <p:nvPr/>
        </p:nvPicPr>
        <p:blipFill>
          <a:blip r:embed="rId3"/>
          <a:stretch>
            <a:fillRect/>
          </a:stretch>
        </p:blipFill>
        <p:spPr>
          <a:xfrm>
            <a:off x="958961" y="1893082"/>
            <a:ext cx="4606611" cy="1494771"/>
          </a:xfrm>
          <a:prstGeom prst="rect">
            <a:avLst/>
          </a:prstGeom>
        </p:spPr>
      </p:pic>
      <p:sp>
        <p:nvSpPr>
          <p:cNvPr id="7" name="Content Placeholder 2"/>
          <p:cNvSpPr txBox="1">
            <a:spLocks/>
          </p:cNvSpPr>
          <p:nvPr/>
        </p:nvSpPr>
        <p:spPr>
          <a:xfrm>
            <a:off x="457200" y="3560332"/>
            <a:ext cx="8229600" cy="276739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The framework suggests this naming convention to </a:t>
            </a:r>
          </a:p>
          <a:p>
            <a:pPr lvl="1"/>
            <a:r>
              <a:rPr lang="en-US" dirty="0"/>
              <a:t>D</a:t>
            </a:r>
            <a:r>
              <a:rPr lang="en-US" dirty="0" smtClean="0"/>
              <a:t>ecouple data from the device publishing it</a:t>
            </a:r>
          </a:p>
          <a:p>
            <a:pPr lvl="1"/>
            <a:r>
              <a:rPr lang="en-US" dirty="0" smtClean="0"/>
              <a:t>Reflect the trust relationship in a home </a:t>
            </a:r>
            <a:r>
              <a:rPr lang="en-US" dirty="0" err="1" smtClean="0"/>
              <a:t>IoT</a:t>
            </a:r>
            <a:r>
              <a:rPr lang="en-US" dirty="0" smtClean="0"/>
              <a:t> environment</a:t>
            </a:r>
          </a:p>
        </p:txBody>
      </p:sp>
    </p:spTree>
    <p:extLst>
      <p:ext uri="{BB962C8B-B14F-4D97-AF65-F5344CB8AC3E}">
        <p14:creationId xmlns:p14="http://schemas.microsoft.com/office/powerpoint/2010/main" val="190375365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Flow application: namespace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8</a:t>
            </a:fld>
            <a:endParaRPr lang="en-US"/>
          </a:p>
        </p:txBody>
      </p:sp>
      <p:pic>
        <p:nvPicPr>
          <p:cNvPr id="6" name="Picture 5"/>
          <p:cNvPicPr>
            <a:picLocks noChangeAspect="1"/>
          </p:cNvPicPr>
          <p:nvPr/>
        </p:nvPicPr>
        <p:blipFill>
          <a:blip r:embed="rId3"/>
          <a:stretch>
            <a:fillRect/>
          </a:stretch>
        </p:blipFill>
        <p:spPr>
          <a:xfrm>
            <a:off x="0" y="1519318"/>
            <a:ext cx="9144000" cy="4559632"/>
          </a:xfrm>
          <a:prstGeom prst="rect">
            <a:avLst/>
          </a:prstGeom>
        </p:spPr>
      </p:pic>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9827641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NDN-</a:t>
            </a:r>
            <a:r>
              <a:rPr lang="en-US" dirty="0" err="1" smtClean="0"/>
              <a:t>IoT</a:t>
            </a:r>
            <a:r>
              <a:rPr lang="en-US" dirty="0" smtClean="0"/>
              <a:t>: global Internet integration</a:t>
            </a:r>
            <a:endParaRPr lang="en-US" dirty="0"/>
          </a:p>
        </p:txBody>
      </p:sp>
      <p:sp>
        <p:nvSpPr>
          <p:cNvPr id="3" name="Content Placeholder 2"/>
          <p:cNvSpPr>
            <a:spLocks noGrp="1"/>
          </p:cNvSpPr>
          <p:nvPr>
            <p:ph idx="1"/>
          </p:nvPr>
        </p:nvSpPr>
        <p:spPr>
          <a:xfrm>
            <a:off x="457200" y="1106844"/>
            <a:ext cx="8229600" cy="3179957"/>
          </a:xfrm>
        </p:spPr>
        <p:txBody>
          <a:bodyPr/>
          <a:lstStyle/>
          <a:p>
            <a:r>
              <a:rPr lang="en-US" dirty="0" smtClean="0"/>
              <a:t>Global Internet integration can be achieved using</a:t>
            </a:r>
            <a:endParaRPr lang="en-US" dirty="0"/>
          </a:p>
          <a:p>
            <a:pPr lvl="1"/>
            <a:r>
              <a:rPr lang="en-US" dirty="0"/>
              <a:t>A globally reachable </a:t>
            </a:r>
            <a:r>
              <a:rPr lang="en-US" dirty="0" smtClean="0"/>
              <a:t>prefix such </a:t>
            </a:r>
            <a:r>
              <a:rPr lang="en-US" dirty="0"/>
              <a:t>as “/</a:t>
            </a:r>
            <a:r>
              <a:rPr lang="en-US" dirty="0" err="1"/>
              <a:t>ucla</a:t>
            </a:r>
            <a:r>
              <a:rPr lang="en-US" dirty="0"/>
              <a:t>/</a:t>
            </a:r>
            <a:r>
              <a:rPr lang="en-US" dirty="0" err="1"/>
              <a:t>MelnitzHall</a:t>
            </a:r>
            <a:r>
              <a:rPr lang="en-US" dirty="0"/>
              <a:t>/1469C</a:t>
            </a:r>
            <a:r>
              <a:rPr lang="en-US" dirty="0" smtClean="0"/>
              <a:t>”, or</a:t>
            </a:r>
            <a:endParaRPr lang="en-US" dirty="0"/>
          </a:p>
          <a:p>
            <a:pPr lvl="1"/>
            <a:r>
              <a:rPr lang="en-US" dirty="0"/>
              <a:t>A local prefix such as “/home”, </a:t>
            </a:r>
            <a:r>
              <a:rPr lang="en-US" dirty="0" smtClean="0"/>
              <a:t>with the help of </a:t>
            </a:r>
            <a:r>
              <a:rPr lang="en-US" dirty="0"/>
              <a:t>forwarding </a:t>
            </a:r>
            <a:r>
              <a:rPr lang="en-US" dirty="0" smtClean="0"/>
              <a:t>hints* </a:t>
            </a:r>
            <a:r>
              <a:rPr lang="en-US" dirty="0"/>
              <a:t>or </a:t>
            </a:r>
            <a:r>
              <a:rPr lang="en-US" dirty="0" smtClean="0"/>
              <a:t>encapsulation**</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1/29/17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9</a:t>
            </a:fld>
            <a:endParaRPr lang="en-US"/>
          </a:p>
        </p:txBody>
      </p:sp>
      <p:sp>
        <p:nvSpPr>
          <p:cNvPr id="6" name="Rectangle 5"/>
          <p:cNvSpPr/>
          <p:nvPr/>
        </p:nvSpPr>
        <p:spPr>
          <a:xfrm>
            <a:off x="668877" y="5354376"/>
            <a:ext cx="7533602" cy="830997"/>
          </a:xfrm>
          <a:prstGeom prst="rect">
            <a:avLst/>
          </a:prstGeom>
        </p:spPr>
        <p:txBody>
          <a:bodyPr wrap="square">
            <a:spAutoFit/>
          </a:bodyPr>
          <a:lstStyle/>
          <a:p>
            <a:r>
              <a:rPr lang="en-US" sz="2400" i="1" dirty="0" smtClean="0"/>
              <a:t>* Forwarding hints in </a:t>
            </a:r>
            <a:r>
              <a:rPr lang="en-US" sz="2400" i="1" dirty="0" smtClean="0">
                <a:hlinkClick r:id="rId3"/>
              </a:rPr>
              <a:t>NDN FAQ</a:t>
            </a:r>
            <a:endParaRPr lang="en-US" sz="2400" i="1" dirty="0" smtClean="0"/>
          </a:p>
          <a:p>
            <a:r>
              <a:rPr lang="en-US" sz="2400" i="1" dirty="0" smtClean="0"/>
              <a:t>** Map-and-</a:t>
            </a:r>
            <a:r>
              <a:rPr lang="en-US" sz="2400" i="1" dirty="0" err="1" smtClean="0"/>
              <a:t>encap</a:t>
            </a:r>
            <a:r>
              <a:rPr lang="en-US" sz="2400" i="1" dirty="0" smtClean="0"/>
              <a:t> discussed in </a:t>
            </a:r>
            <a:r>
              <a:rPr lang="en-US" sz="2400" i="1" dirty="0" smtClean="0">
                <a:hlinkClick r:id="rId4"/>
              </a:rPr>
              <a:t>NDN-TR004 rev2</a:t>
            </a:r>
            <a:r>
              <a:rPr lang="en-US" sz="2400" i="1" dirty="0" smtClean="0"/>
              <a:t> </a:t>
            </a:r>
            <a:endParaRPr lang="en-US" sz="2400" i="1" dirty="0"/>
          </a:p>
        </p:txBody>
      </p:sp>
    </p:spTree>
    <p:extLst>
      <p:ext uri="{BB962C8B-B14F-4D97-AF65-F5344CB8AC3E}">
        <p14:creationId xmlns:p14="http://schemas.microsoft.com/office/powerpoint/2010/main" val="31418507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22924</TotalTime>
  <Words>2901</Words>
  <Application>Microsoft Macintosh PowerPoint</Application>
  <PresentationFormat>On-screen Show (4:3)</PresentationFormat>
  <Paragraphs>317</Paragraphs>
  <Slides>34</Slides>
  <Notes>23</Notes>
  <HiddenSlides>1</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Office Theme</vt:lpstr>
      <vt:lpstr>NDN-IoT Framework and Example Application “Flow”</vt:lpstr>
      <vt:lpstr>Introduction</vt:lpstr>
      <vt:lpstr>Introduction – NDN-IoT &amp; Flow</vt:lpstr>
      <vt:lpstr>NDN-IoT Framework</vt:lpstr>
      <vt:lpstr>NDN-IoT: functionalities</vt:lpstr>
      <vt:lpstr>NDN-IoT: naming</vt:lpstr>
      <vt:lpstr>NDN-IoT: naming – cont</vt:lpstr>
      <vt:lpstr>Flow application: namespace</vt:lpstr>
      <vt:lpstr>NDN-IoT: global Internet integration</vt:lpstr>
      <vt:lpstr>NDN-IoT: trust</vt:lpstr>
      <vt:lpstr>Flow application: trust relationship</vt:lpstr>
      <vt:lpstr>NDN-IoT: bootstrap</vt:lpstr>
      <vt:lpstr>NDN-IoT: bootstrap sequence</vt:lpstr>
      <vt:lpstr>NDN-IoT: discovery</vt:lpstr>
      <vt:lpstr>NDN-IoT: discovery sequence</vt:lpstr>
      <vt:lpstr>NDN-IoT: app-level pub/sub</vt:lpstr>
      <vt:lpstr>NDN-IoT: app-level pub/sub sequence</vt:lpstr>
      <vt:lpstr>NDN-IoT: constrained devices</vt:lpstr>
      <vt:lpstr>Flow: constrained device authorization</vt:lpstr>
      <vt:lpstr>“Flow” Application</vt:lpstr>
      <vt:lpstr>Flow: introduction</vt:lpstr>
      <vt:lpstr>Flow: components</vt:lpstr>
      <vt:lpstr>Flow: app message exchanges</vt:lpstr>
      <vt:lpstr>Flow: app message exchange keys</vt:lpstr>
      <vt:lpstr>Links and documentation</vt:lpstr>
      <vt:lpstr>References</vt:lpstr>
      <vt:lpstr>Thanks</vt:lpstr>
      <vt:lpstr>Appendix A: uncovered functionalities in IoTDI ‘16 paper</vt:lpstr>
      <vt:lpstr>Appendix B: scenarios in Flow installation and usage</vt:lpstr>
      <vt:lpstr>Scenario 1: adding gateways and new devices to home</vt:lpstr>
      <vt:lpstr>Scenario 2: buying Flow and installing at home</vt:lpstr>
      <vt:lpstr>Scenario 3: replacing a device using the same application level name</vt:lpstr>
      <vt:lpstr>Appendix C: issues reflection</vt:lpstr>
      <vt:lpstr>Appendix D: manufacturer and code/binary trust schema</vt:lpstr>
    </vt:vector>
  </TitlesOfParts>
  <Company>remap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FLOW Design</dc:title>
  <dc:creator>Zhehao Wang</dc:creator>
  <cp:lastModifiedBy>Zhehao Wang</cp:lastModifiedBy>
  <cp:revision>2196</cp:revision>
  <dcterms:created xsi:type="dcterms:W3CDTF">2016-06-13T15:53:54Z</dcterms:created>
  <dcterms:modified xsi:type="dcterms:W3CDTF">2017-01-30T04:11:43Z</dcterms:modified>
</cp:coreProperties>
</file>

<file path=docProps/thumbnail.jpeg>
</file>